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charts/chart2.xml" ContentType="application/vnd.openxmlformats-officedocument.drawingml.chart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5.xml" ContentType="application/vnd.openxmlformats-officedocument.drawingml.char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13"/>
  </p:notesMasterIdLst>
  <p:sldIdLst>
    <p:sldId id="259" r:id="rId2"/>
    <p:sldId id="266" r:id="rId3"/>
    <p:sldId id="267" r:id="rId4"/>
    <p:sldId id="261" r:id="rId5"/>
    <p:sldId id="262" r:id="rId6"/>
    <p:sldId id="256" r:id="rId7"/>
    <p:sldId id="257" r:id="rId8"/>
    <p:sldId id="258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8000"/>
    <a:srgbClr val="016648"/>
    <a:srgbClr val="008080"/>
    <a:srgbClr val="003399"/>
  </p:clrMru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7512" autoAdjust="0"/>
    <p:restoredTop sz="96257" autoAdjust="0"/>
  </p:normalViewPr>
  <p:slideViewPr>
    <p:cSldViewPr showGuides="1">
      <p:cViewPr>
        <p:scale>
          <a:sx n="150" d="100"/>
          <a:sy n="150" d="100"/>
        </p:scale>
        <p:origin x="-1696" y="696"/>
      </p:cViewPr>
      <p:guideLst>
        <p:guide orient="horz" pos="2352"/>
        <p:guide orient="horz" pos="685"/>
        <p:guide orient="horz" pos="871"/>
        <p:guide orient="horz" pos="491"/>
        <p:guide orient="horz" pos="2197"/>
        <p:guide orient="horz" pos="3504"/>
        <p:guide orient="horz" pos="3065"/>
        <p:guide orient="horz" pos="4149"/>
        <p:guide pos="2880"/>
        <p:guide pos="5607"/>
        <p:guide pos="720"/>
        <p:guide pos="610"/>
        <p:guide pos="5498"/>
        <p:guide pos="1970"/>
        <p:guide pos="21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17256002721882"/>
                  <c:y val="-0.11254666083406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85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07743268202586"/>
                  <c:y val="0.152639253426655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r>
                      <a:rPr lang="en-US" sz="1600" b="1" smtClean="0"/>
                      <a:t>15%</a:t>
                    </a:r>
                    <a:endParaRPr lang="en-US" b="1" dirty="0"/>
                  </a:p>
                </c:rich>
              </c:tx>
              <c:numFmt formatCode="0%" sourceLinked="0"/>
              <c:spPr/>
              <c:showVal val="1"/>
              <c:showPercent val="1"/>
            </c:dLbl>
            <c:numFmt formatCode="0%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howLeaderLines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85.0</c:v>
                </c:pt>
                <c:pt idx="1">
                  <c:v>15.0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265152619811412"/>
                  <c:y val="0.0263418635170605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69%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35521045980364"/>
                  <c:y val="0.0785651793525809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19%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0.0927539613103917"/>
                  <c:y val="0.167824074074074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12</a:t>
                    </a:r>
                    <a:r>
                      <a:rPr lang="en-US" sz="1600" b="1" dirty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howLeaderLines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0.69</c:v>
                </c:pt>
                <c:pt idx="1">
                  <c:v>0.19</c:v>
                </c:pt>
                <c:pt idx="2">
                  <c:v>0.12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8000"/>
            </a:solidFill>
          </c:spPr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99103237095363"/>
                  <c:y val="0.0911570428696414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64%</a:t>
                    </a:r>
                    <a:endParaRPr lang="en-US" b="1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57125984251969"/>
                  <c:y val="0.134120734908136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24%</a:t>
                    </a:r>
                    <a:endParaRPr lang="en-US" b="1" dirty="0"/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0.0933632254301545"/>
                  <c:y val="0.153934820647419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12</a:t>
                    </a:r>
                    <a:r>
                      <a:rPr lang="en-US" sz="1600" b="1" dirty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howLeaderLines val="1"/>
          </c:dLbls>
          <c:cat>
            <c:strRef>
              <c:f>Sheet1!$A$2:$A$4</c:f>
              <c:strCache>
                <c:ptCount val="3"/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64.0</c:v>
                </c:pt>
                <c:pt idx="1">
                  <c:v>24.0</c:v>
                </c:pt>
                <c:pt idx="2">
                  <c:v>12.0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8000"/>
            </a:solidFill>
          </c:spPr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96016817342277"/>
                  <c:y val="0.10504483814523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63%</a:t>
                    </a:r>
                    <a:endParaRPr lang="en-US" sz="1600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57125984251969"/>
                  <c:y val="0.073935549722951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23%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0.0958403810634782"/>
                  <c:y val="0.149305555555556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14%</a:t>
                    </a:r>
                    <a:endParaRPr lang="en-US" dirty="0"/>
                  </a:p>
                </c:rich>
              </c:tx>
              <c:showVal val="1"/>
              <c:showPercent val="1"/>
            </c:dLbl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howLeaderLines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0.63</c:v>
                </c:pt>
                <c:pt idx="1">
                  <c:v>0.23</c:v>
                </c:pt>
                <c:pt idx="2">
                  <c:v>0.14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008000"/>
            </a:solidFill>
          </c:spPr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62066200058326"/>
                  <c:y val="0.0680088947214931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75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3860746573345"/>
                  <c:y val="0.0693059200933217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r>
                      <a:rPr lang="en-US" sz="1600" b="1" smtClean="0"/>
                      <a:t>15%</a:t>
                    </a:r>
                    <a:endParaRPr lang="en-US" b="1" dirty="0"/>
                  </a:p>
                </c:rich>
              </c:tx>
              <c:numFmt formatCode="0%" sourceLinked="0"/>
              <c:spPr/>
              <c:showVal val="1"/>
              <c:showPercent val="1"/>
            </c:dLbl>
            <c:dLbl>
              <c:idx val="2"/>
              <c:layout>
                <c:manualLayout>
                  <c:x val="0.0845491882959075"/>
                  <c:y val="0.152777777777778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r>
                      <a:rPr lang="en-US" b="1" dirty="0" smtClean="0"/>
                      <a:t>10</a:t>
                    </a:r>
                    <a:r>
                      <a:rPr lang="en-US" b="1" dirty="0"/>
                      <a:t>%</a:t>
                    </a:r>
                  </a:p>
                </c:rich>
              </c:tx>
              <c:numFmt formatCode="0%" sourceLinked="0"/>
              <c:spPr/>
              <c:showVal val="1"/>
              <c:showPercent val="1"/>
            </c:dLbl>
            <c:numFmt formatCode="0%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howLeaderLines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65.0</c:v>
                </c:pt>
                <c:pt idx="1">
                  <c:v>25.0</c:v>
                </c:pt>
                <c:pt idx="2">
                  <c:v>10.0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rgbClr val="00808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8000"/>
              </a:solidFill>
            </c:spPr>
          </c:dPt>
          <c:dPt>
            <c:idx val="3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spPr>
              <a:solidFill>
                <a:srgbClr val="0070C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Lbls>
            <c:dLbl>
              <c:idx val="5"/>
              <c:layout>
                <c:manualLayout>
                  <c:x val="0.0224783665592469"/>
                  <c:y val="0.102523810596396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i="0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0.31</c:v>
                </c:pt>
                <c:pt idx="1">
                  <c:v>0.25</c:v>
                </c:pt>
                <c:pt idx="2">
                  <c:v>0.19</c:v>
                </c:pt>
                <c:pt idx="3">
                  <c:v>0.14</c:v>
                </c:pt>
                <c:pt idx="4">
                  <c:v>0.09</c:v>
                </c:pt>
                <c:pt idx="5">
                  <c:v>0.02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0C89E-9908-4284-809E-1977720E67FC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C5E25-C130-4841-A777-B6FF78E06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83768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C5E25-C130-4841-A777-B6FF78E065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52095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5643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7689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28278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58583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4406900"/>
            <a:ext cx="73517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999" y="2906713"/>
            <a:ext cx="73517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5993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338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13796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013"/>
            <a:ext cx="8229600" cy="868362"/>
          </a:xfrm>
        </p:spPr>
        <p:txBody>
          <a:bodyPr>
            <a:normAutofit/>
          </a:bodyPr>
          <a:lstStyle>
            <a:lvl1pPr marL="0" indent="0"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457200" y="990600"/>
            <a:ext cx="381000" cy="56388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37333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99591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76006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374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375" y="21688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295400"/>
            <a:ext cx="7696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F07E-0EF4-4894-A45F-DAAEB535D992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8CC3C-B957-431D-B8CD-1470C8537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990600"/>
            <a:ext cx="381000" cy="56388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445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7279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HelveticaNeueLT Com 55 Roman" pitchFamily="34" charset="0"/>
          <a:ea typeface="+mj-ea"/>
          <a:cs typeface="+mj-cs"/>
        </a:defRPr>
      </a:lvl1pPr>
    </p:titleStyle>
    <p:bodyStyle>
      <a:lvl1pPr marL="231775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1pPr>
      <a:lvl2pPr marL="568325" indent="-227013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2pPr>
      <a:lvl3pPr marL="911225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3pPr>
      <a:lvl4pPr marL="126365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4pPr>
      <a:lvl5pPr marL="1593850" indent="-228600" algn="l" defTabSz="741363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6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5" Type="http://schemas.openxmlformats.org/officeDocument/2006/relationships/chart" Target="../charts/chart4.xml"/><Relationship Id="rId6" Type="http://schemas.openxmlformats.org/officeDocument/2006/relationships/chart" Target="../charts/chart5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1375" y="72504"/>
            <a:ext cx="8229600" cy="868362"/>
          </a:xfrm>
        </p:spPr>
        <p:txBody>
          <a:bodyPr/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2013 Board of Directors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Compensation </a:t>
            </a:r>
            <a:r>
              <a:rPr lang="en-US" dirty="0"/>
              <a:t>Quick </a:t>
            </a:r>
            <a:r>
              <a:rPr lang="en-US" dirty="0" smtClean="0"/>
              <a:t>Reference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24772196"/>
              </p:ext>
            </p:extLst>
          </p:nvPr>
        </p:nvGraphicFramePr>
        <p:xfrm>
          <a:off x="957432" y="1066801"/>
          <a:ext cx="2169943" cy="5394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943"/>
              </a:tblGrid>
              <a:tr h="304799">
                <a:tc>
                  <a:txBody>
                    <a:bodyPr/>
                    <a:lstStyle/>
                    <a:p>
                      <a:r>
                        <a:rPr lang="en-US" sz="1400" spc="600" dirty="0" smtClean="0"/>
                        <a:t>PEER GROUP</a:t>
                      </a:r>
                      <a:endParaRPr lang="en-US" sz="1400" spc="6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</a:tr>
              <a:tr h="5018059">
                <a:tc>
                  <a:txBody>
                    <a:bodyPr/>
                    <a:lstStyle/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ANADARKO</a:t>
                      </a:r>
                      <a:r>
                        <a:rPr lang="en-US" sz="900" b="0" i="1" dirty="0" smtClean="0"/>
                        <a:t/>
                      </a:r>
                      <a:br>
                        <a:rPr lang="en-US" sz="900" b="0" i="1" dirty="0" smtClean="0"/>
                      </a:br>
                      <a:r>
                        <a:rPr lang="en-US" sz="900" i="1" dirty="0" smtClean="0"/>
                        <a:t>E&amp;P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1" i="1" spc="300" dirty="0" smtClean="0"/>
                        <a:t>APACHE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i="1" dirty="0" smtClean="0"/>
                        <a:t>E&amp;P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BP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CHEVRON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CONOCOPHILLIPS</a:t>
                      </a:r>
                      <a:r>
                        <a:rPr lang="en-US" sz="900" i="1" dirty="0" smtClean="0"/>
                        <a:t>	</a:t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DEVON ENERGY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E&amp;P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EOG RESOURCES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E&amp;P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EXXONMOBIL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MARATHON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E&amp;P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MURPHY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OCCIDENTAL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ROYAL DUTCH SHELL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  <a:endParaRPr lang="en-US" sz="900" b="1" i="1" spc="300" dirty="0" smtClean="0"/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STATOIL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None/>
                      </a:pPr>
                      <a:r>
                        <a:rPr lang="en-US" sz="900" b="1" i="1" spc="300" dirty="0" smtClean="0"/>
                        <a:t>TALISMAN ENERGY</a:t>
                      </a:r>
                      <a:r>
                        <a:rPr lang="en-US" sz="900" i="1" dirty="0" smtClean="0"/>
                        <a:t/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Integrated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100" b="1" i="1" spc="300" dirty="0" smtClean="0"/>
                        <a:t>TOTAL</a:t>
                      </a:r>
                      <a:br>
                        <a:rPr lang="en-US" sz="1100" b="1" i="1" spc="300" dirty="0" smtClean="0"/>
                      </a:br>
                      <a:r>
                        <a:rPr lang="en-US" sz="900" b="0" i="1" spc="0" dirty="0" smtClean="0"/>
                        <a:t>Integrated</a:t>
                      </a:r>
                      <a:br>
                        <a:rPr lang="en-US" sz="900" b="0" i="1" spc="0" dirty="0" smtClean="0"/>
                      </a:br>
                      <a:r>
                        <a:rPr lang="en-US" sz="900" b="0" i="1" spc="0" dirty="0" smtClean="0"/>
                        <a:t/>
                      </a:r>
                      <a:br>
                        <a:rPr lang="en-US" sz="900" b="0" i="1" spc="0" dirty="0" smtClean="0"/>
                      </a:br>
                      <a:endParaRPr lang="en-US" sz="900" b="0" i="1" spc="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Picture 2" descr="File:Hess Corporation Logo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27543470"/>
              </p:ext>
            </p:extLst>
          </p:nvPr>
        </p:nvGraphicFramePr>
        <p:xfrm>
          <a:off x="3352799" y="2383972"/>
          <a:ext cx="5548313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8313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spc="600" dirty="0" smtClean="0"/>
                        <a:t>OFFICER CRITERIA</a:t>
                      </a:r>
                      <a:endParaRPr lang="en-US" sz="1400" spc="6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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President, principal financial officer, principal accounting  officer or any vice president in charge of a principal business unit, division or function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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 other officer who performs a policy making function or any other person who performs similar policy making functions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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SEC’s definition of “officer” is rather broad which allows for company interpretation: </a:t>
                      </a:r>
                      <a:r>
                        <a:rPr lang="en-US" sz="12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judgment factor is reflected in the wide range of practice among our own peer group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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Nine positions designated as executive officers by </a:t>
                      </a:r>
                      <a:b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Hess Board of Directors:</a:t>
                      </a:r>
                      <a:b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CHAIRMAN AND CEO</a:t>
                      </a:r>
                    </a:p>
                    <a:p>
                      <a:pPr marL="285750" indent="0"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en-US" sz="9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EVP &amp; PRESIDENT, E&amp;P</a:t>
                      </a:r>
                    </a:p>
                    <a:p>
                      <a:pPr marL="285750" indent="0"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en-US" sz="9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EVP &amp; PRESIDENT, M&amp;R</a:t>
                      </a:r>
                    </a:p>
                    <a:p>
                      <a:pPr marL="285750" indent="0"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en-US" sz="9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SVP AND CFO</a:t>
                      </a:r>
                    </a:p>
                    <a:p>
                      <a:pPr marL="285750" indent="0"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en-US" sz="9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SVP AND GENERAL COUNSEL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38143" y="4702630"/>
            <a:ext cx="318611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7475">
              <a:spcAft>
                <a:spcPts val="600"/>
              </a:spcAft>
              <a:buFont typeface="Wingdings" pitchFamily="2" charset="2"/>
              <a:buNone/>
            </a:pPr>
            <a:r>
              <a:rPr lang="en-US" sz="900" b="1" i="1" dirty="0" smtClean="0">
                <a:solidFill>
                  <a:schemeClr val="dk1"/>
                </a:solidFill>
              </a:rPr>
              <a:t>6</a:t>
            </a:r>
            <a:r>
              <a:rPr lang="en-US" sz="900" b="1" i="1" dirty="0">
                <a:solidFill>
                  <a:schemeClr val="dk1"/>
                </a:solidFill>
              </a:rPr>
              <a:t>. SVP,  </a:t>
            </a:r>
            <a:r>
              <a:rPr lang="en-US" sz="900" b="1" i="1" dirty="0" smtClean="0">
                <a:solidFill>
                  <a:schemeClr val="dk1"/>
                </a:solidFill>
              </a:rPr>
              <a:t>FINANCE </a:t>
            </a:r>
            <a:r>
              <a:rPr lang="en-US" sz="900" b="1" i="1" dirty="0">
                <a:solidFill>
                  <a:schemeClr val="dk1"/>
                </a:solidFill>
              </a:rPr>
              <a:t>AND CORPORATE  </a:t>
            </a:r>
            <a:r>
              <a:rPr lang="en-US" sz="900" b="1" i="1" dirty="0" smtClean="0">
                <a:solidFill>
                  <a:schemeClr val="dk1"/>
                </a:solidFill>
              </a:rPr>
              <a:t>DEVELOPMENT</a:t>
            </a:r>
            <a:endParaRPr lang="en-US" sz="900" b="1" i="1" dirty="0">
              <a:solidFill>
                <a:schemeClr val="dk1"/>
              </a:solidFill>
            </a:endParaRPr>
          </a:p>
          <a:p>
            <a:pPr marL="119063" indent="-117475">
              <a:spcAft>
                <a:spcPts val="600"/>
              </a:spcAft>
              <a:buFont typeface="Wingdings" pitchFamily="2" charset="2"/>
              <a:buNone/>
            </a:pPr>
            <a:r>
              <a:rPr lang="en-US" sz="900" b="1" i="1" dirty="0">
                <a:solidFill>
                  <a:schemeClr val="dk1"/>
                </a:solidFill>
              </a:rPr>
              <a:t>7. SVP,  </a:t>
            </a:r>
            <a:r>
              <a:rPr lang="en-US" sz="900" b="1" i="1" dirty="0" smtClean="0">
                <a:solidFill>
                  <a:schemeClr val="dk1"/>
                </a:solidFill>
              </a:rPr>
              <a:t>M&amp;R </a:t>
            </a:r>
            <a:r>
              <a:rPr lang="en-US" sz="900" b="1" i="1" dirty="0">
                <a:solidFill>
                  <a:schemeClr val="dk1"/>
                </a:solidFill>
              </a:rPr>
              <a:t>SUPPLY AND FINANCIAL  </a:t>
            </a:r>
            <a:r>
              <a:rPr lang="en-US" sz="900" b="1" i="1" dirty="0" smtClean="0">
                <a:solidFill>
                  <a:schemeClr val="dk1"/>
                </a:solidFill>
              </a:rPr>
              <a:t>CONTROLS</a:t>
            </a:r>
            <a:endParaRPr lang="en-US" sz="900" b="1" i="1" dirty="0">
              <a:solidFill>
                <a:schemeClr val="dk1"/>
              </a:solidFill>
            </a:endParaRPr>
          </a:p>
          <a:p>
            <a:pPr marL="119063" indent="-117475">
              <a:spcAft>
                <a:spcPts val="600"/>
              </a:spcAft>
              <a:buFont typeface="Wingdings" pitchFamily="2" charset="2"/>
              <a:buNone/>
            </a:pPr>
            <a:r>
              <a:rPr lang="en-US" sz="900" b="1" i="1" dirty="0">
                <a:solidFill>
                  <a:schemeClr val="dk1"/>
                </a:solidFill>
              </a:rPr>
              <a:t>8. SVP, HUMAN RESOURCES</a:t>
            </a:r>
          </a:p>
          <a:p>
            <a:pPr marL="119063" indent="-117475">
              <a:spcAft>
                <a:spcPts val="600"/>
              </a:spcAft>
              <a:buFont typeface="Wingdings" pitchFamily="2" charset="2"/>
              <a:buNone/>
            </a:pPr>
            <a:r>
              <a:rPr lang="en-US" sz="900" b="1" i="1" dirty="0">
                <a:solidFill>
                  <a:schemeClr val="dk1"/>
                </a:solidFill>
              </a:rPr>
              <a:t>9. VP &amp; TREASURER</a:t>
            </a:r>
            <a:endParaRPr lang="en-US" sz="900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70281980"/>
              </p:ext>
            </p:extLst>
          </p:nvPr>
        </p:nvGraphicFramePr>
        <p:xfrm>
          <a:off x="3374572" y="5833732"/>
          <a:ext cx="5548312" cy="875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028"/>
                <a:gridCol w="575930"/>
                <a:gridCol w="404037"/>
                <a:gridCol w="794405"/>
                <a:gridCol w="359228"/>
                <a:gridCol w="664029"/>
                <a:gridCol w="326571"/>
                <a:gridCol w="650422"/>
                <a:gridCol w="361950"/>
                <a:gridCol w="747712"/>
              </a:tblGrid>
              <a:tr h="339446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050" spc="500" baseline="0" dirty="0" smtClean="0"/>
                        <a:t>ORGANIZATIONAL LEVELS/SALARY BANDS</a:t>
                      </a:r>
                      <a:endParaRPr lang="en-US" sz="1050" spc="500" baseline="0" dirty="0"/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spc="6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spc="6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spc="6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spc="6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spc="6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spc="6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spc="6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spc="6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spc="6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</a:tr>
              <a:tr h="535968">
                <a:tc>
                  <a:txBody>
                    <a:bodyPr/>
                    <a:lstStyle/>
                    <a:p>
                      <a:pPr algn="r"/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Chief</a:t>
                      </a:r>
                    </a:p>
                    <a:p>
                      <a:pPr algn="l"/>
                      <a: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Executive</a:t>
                      </a:r>
                    </a:p>
                    <a:p>
                      <a:pPr algn="l"/>
                      <a: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Officer</a:t>
                      </a: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President,</a:t>
                      </a:r>
                      <a:r>
                        <a:rPr lang="en-US" sz="800" baseline="0" dirty="0" smtClean="0"/>
                        <a:t> Executive </a:t>
                      </a:r>
                      <a:br>
                        <a:rPr lang="en-US" sz="800" baseline="0" dirty="0" smtClean="0"/>
                      </a:br>
                      <a:r>
                        <a:rPr lang="en-US" sz="800" baseline="0" dirty="0" smtClean="0"/>
                        <a:t>Vice President</a:t>
                      </a:r>
                      <a:endParaRPr lang="en-US" sz="800" b="1" dirty="0"/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Senior</a:t>
                      </a:r>
                    </a:p>
                    <a:p>
                      <a:pPr algn="l"/>
                      <a: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Vice </a:t>
                      </a:r>
                      <a:b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President</a:t>
                      </a: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20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Vice</a:t>
                      </a:r>
                    </a:p>
                    <a:p>
                      <a:pPr algn="l"/>
                      <a:r>
                        <a:rPr 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President</a:t>
                      </a: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Professional </a:t>
                      </a:r>
                      <a:br>
                        <a:rPr lang="en-US" sz="800" dirty="0" smtClean="0"/>
                      </a:br>
                      <a:r>
                        <a:rPr lang="en-US" sz="800" dirty="0" smtClean="0"/>
                        <a:t>Staff </a:t>
                      </a:r>
                      <a:r>
                        <a:rPr lang="en-US" sz="800" i="1" dirty="0" smtClean="0"/>
                        <a:t>and below</a:t>
                      </a: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AutoShape 2" descr="https://mail.google.com/mail/u/0/?ui=2&amp;ik=b9dd51737b&amp;view=att&amp;th=13f7cee462aa081f&amp;attid=0.1.1&amp;disp=emb&amp;zw&amp;atsh=1"/>
          <p:cNvSpPr>
            <a:spLocks noChangeAspect="1" noChangeArrowheads="1"/>
          </p:cNvSpPr>
          <p:nvPr/>
        </p:nvSpPr>
        <p:spPr bwMode="auto">
          <a:xfrm>
            <a:off x="155575" y="-4732338"/>
            <a:ext cx="9867900" cy="98679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 t="17698"/>
          <a:stretch/>
        </p:blipFill>
        <p:spPr>
          <a:xfrm>
            <a:off x="4926439" y="201611"/>
            <a:ext cx="3455530" cy="27010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3253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133" y="220710"/>
            <a:ext cx="8229600" cy="868362"/>
          </a:xfrm>
        </p:spPr>
        <p:txBody>
          <a:bodyPr/>
          <a:lstStyle/>
          <a:p>
            <a:r>
              <a:rPr lang="pt-BR" dirty="0" smtClean="0"/>
              <a:t>Benefits Package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66" y="826168"/>
            <a:ext cx="4040188" cy="639762"/>
          </a:xfrm>
        </p:spPr>
        <p:txBody>
          <a:bodyPr/>
          <a:lstStyle/>
          <a:p>
            <a:r>
              <a:rPr lang="pt-BR" sz="1400" spc="300" dirty="0" smtClean="0"/>
              <a:t>MAJOR BENEFITS*</a:t>
            </a:r>
            <a:endParaRPr lang="en-US" sz="1400" spc="3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2242" y="1600554"/>
            <a:ext cx="3505200" cy="3951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/>
              <a:t>Medical &amp; </a:t>
            </a:r>
            <a:r>
              <a:rPr lang="en-US" sz="1600" dirty="0" smtClean="0"/>
              <a:t>Pharmacy</a:t>
            </a:r>
          </a:p>
          <a:p>
            <a:pPr marL="0" indent="0">
              <a:buNone/>
            </a:pPr>
            <a:r>
              <a:rPr lang="en-US" sz="1600" dirty="0"/>
              <a:t>Dental</a:t>
            </a:r>
          </a:p>
          <a:p>
            <a:pPr marL="0" indent="0">
              <a:buNone/>
            </a:pPr>
            <a:r>
              <a:rPr lang="en-US" sz="1600" dirty="0"/>
              <a:t>Savings</a:t>
            </a:r>
          </a:p>
          <a:p>
            <a:pPr marL="0" indent="0">
              <a:buNone/>
            </a:pPr>
            <a:r>
              <a:rPr lang="en-US" sz="1600" dirty="0"/>
              <a:t>Pension</a:t>
            </a:r>
          </a:p>
          <a:p>
            <a:pPr marL="0" indent="0">
              <a:buNone/>
            </a:pPr>
            <a:r>
              <a:rPr lang="en-US" sz="1600" dirty="0"/>
              <a:t>Basic Life Insurance</a:t>
            </a:r>
          </a:p>
          <a:p>
            <a:pPr marL="0" indent="0">
              <a:buNone/>
            </a:pPr>
            <a:r>
              <a:rPr lang="en-US" sz="1600" dirty="0"/>
              <a:t>Optional Life Insurance</a:t>
            </a:r>
          </a:p>
          <a:p>
            <a:pPr marL="0" indent="0">
              <a:buNone/>
            </a:pPr>
            <a:r>
              <a:rPr lang="en-US" sz="1600" dirty="0"/>
              <a:t>Family Accident Insurance</a:t>
            </a:r>
          </a:p>
          <a:p>
            <a:pPr marL="0" indent="0">
              <a:buNone/>
            </a:pPr>
            <a:r>
              <a:rPr lang="en-US" sz="1600" dirty="0"/>
              <a:t>Long-Term Disability Insurance</a:t>
            </a:r>
          </a:p>
          <a:p>
            <a:pPr marL="0" indent="0">
              <a:buNone/>
            </a:pPr>
            <a:r>
              <a:rPr lang="en-US" sz="1600" dirty="0"/>
              <a:t>Sickness &amp; Injury Pay</a:t>
            </a:r>
          </a:p>
          <a:p>
            <a:pPr marL="0" indent="0">
              <a:buNone/>
            </a:pPr>
            <a:r>
              <a:rPr lang="en-US" sz="1600" dirty="0"/>
              <a:t>Employee Assistance Program (EAP)</a:t>
            </a:r>
          </a:p>
          <a:p>
            <a:pPr marL="0" indent="0">
              <a:buNone/>
            </a:pPr>
            <a:r>
              <a:rPr lang="en-US" sz="1600" dirty="0" smtClean="0"/>
              <a:t>Vacation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Holidays</a:t>
            </a:r>
          </a:p>
          <a:p>
            <a:pPr marL="0" indent="0">
              <a:buNone/>
            </a:pPr>
            <a:r>
              <a:rPr lang="en-US" sz="1600" dirty="0"/>
              <a:t>Education Assistance</a:t>
            </a:r>
          </a:p>
          <a:p>
            <a:pPr marL="0" indent="0">
              <a:buNone/>
            </a:pPr>
            <a:r>
              <a:rPr lang="en-US" sz="1600" dirty="0"/>
              <a:t>Financial Planning </a:t>
            </a:r>
            <a:r>
              <a:rPr lang="en-US" sz="1600" dirty="0" smtClean="0"/>
              <a:t>Services</a:t>
            </a:r>
            <a:br>
              <a:rPr lang="en-US" sz="16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i="1" dirty="0"/>
              <a:t>*Full-time, non-Retail in the U.S.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6025" y="826168"/>
            <a:ext cx="4041775" cy="639762"/>
          </a:xfrm>
        </p:spPr>
        <p:txBody>
          <a:bodyPr/>
          <a:lstStyle/>
          <a:p>
            <a:r>
              <a:rPr lang="pt-BR" sz="1400" spc="300" dirty="0" smtClean="0"/>
              <a:t>BENEFIT</a:t>
            </a:r>
            <a:r>
              <a:rPr lang="pt-BR" sz="1400" dirty="0" smtClean="0"/>
              <a:t> </a:t>
            </a:r>
            <a:r>
              <a:rPr lang="pt-BR" sz="1400" spc="300" dirty="0" smtClean="0"/>
              <a:t>ALLOCATION </a:t>
            </a:r>
            <a:endParaRPr lang="en-US" sz="1400" spc="3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65184127"/>
              </p:ext>
            </p:extLst>
          </p:nvPr>
        </p:nvGraphicFramePr>
        <p:xfrm>
          <a:off x="4800600" y="1409666"/>
          <a:ext cx="3733800" cy="3551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Oval 13"/>
          <p:cNvSpPr/>
          <p:nvPr/>
        </p:nvSpPr>
        <p:spPr>
          <a:xfrm>
            <a:off x="6051396" y="2577792"/>
            <a:ext cx="1219200" cy="12192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68300" sx="112000" sy="112000" algn="ctr" rotWithShape="0">
              <a:prstClr val="black">
                <a:alpha val="6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943600" y="4921404"/>
            <a:ext cx="1972041" cy="1328569"/>
            <a:chOff x="5867400" y="4921404"/>
            <a:chExt cx="1972041" cy="1328569"/>
          </a:xfrm>
        </p:grpSpPr>
        <p:sp>
          <p:nvSpPr>
            <p:cNvPr id="7" name="Rectangle 6"/>
            <p:cNvSpPr/>
            <p:nvPr/>
          </p:nvSpPr>
          <p:spPr>
            <a:xfrm>
              <a:off x="6086841" y="4921404"/>
              <a:ext cx="1752600" cy="13285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1200" b="1" dirty="0" smtClean="0"/>
                <a:t>Medical</a:t>
              </a:r>
            </a:p>
            <a:p>
              <a:pPr>
                <a:spcAft>
                  <a:spcPts val="200"/>
                </a:spcAft>
              </a:pPr>
              <a:r>
                <a:rPr lang="en-US" sz="1200" b="1" dirty="0" smtClean="0"/>
                <a:t>Vacation/Holiday</a:t>
              </a:r>
            </a:p>
            <a:p>
              <a:pPr>
                <a:spcAft>
                  <a:spcPts val="200"/>
                </a:spcAft>
              </a:pPr>
              <a:r>
                <a:rPr lang="en-US" sz="1200" b="1" dirty="0" smtClean="0"/>
                <a:t>Savings </a:t>
              </a:r>
              <a:r>
                <a:rPr lang="en-US" sz="1200" b="1" dirty="0"/>
                <a:t>Plan </a:t>
              </a:r>
            </a:p>
            <a:p>
              <a:pPr>
                <a:spcAft>
                  <a:spcPts val="200"/>
                </a:spcAft>
              </a:pPr>
              <a:r>
                <a:rPr lang="en-US" sz="1200" b="1" dirty="0" smtClean="0"/>
                <a:t>Pension</a:t>
              </a:r>
              <a:endParaRPr lang="en-US" sz="1200" b="1" dirty="0"/>
            </a:p>
            <a:p>
              <a:pPr>
                <a:spcAft>
                  <a:spcPts val="200"/>
                </a:spcAft>
              </a:pPr>
              <a:r>
                <a:rPr lang="en-US" sz="1200" b="1" dirty="0" smtClean="0"/>
                <a:t>All Other</a:t>
              </a:r>
            </a:p>
            <a:p>
              <a:pPr>
                <a:spcAft>
                  <a:spcPts val="200"/>
                </a:spcAft>
              </a:pPr>
              <a:r>
                <a:rPr lang="en-US" sz="1200" b="1" dirty="0" smtClean="0"/>
                <a:t>Dental</a:t>
              </a:r>
              <a:endParaRPr lang="en-US" sz="1200" b="1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5878020" y="4975302"/>
              <a:ext cx="164217" cy="164217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875896" y="5181971"/>
              <a:ext cx="164217" cy="16421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73772" y="5388640"/>
              <a:ext cx="164217" cy="16421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871648" y="5595309"/>
              <a:ext cx="164217" cy="16421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869524" y="5801978"/>
              <a:ext cx="164217" cy="164217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867400" y="6008649"/>
              <a:ext cx="164217" cy="1642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Picture 2" descr="File:Hess Corporation Logo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9181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14400" y="6226124"/>
            <a:ext cx="8229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832725" algn="r"/>
              </a:tabLst>
            </a:pPr>
            <a:r>
              <a:rPr lang="en-US" sz="1400" b="1" dirty="0"/>
              <a:t>TOTAL U.S. AND INTERNATIONAL </a:t>
            </a:r>
            <a:r>
              <a:rPr lang="en-US" sz="1400" dirty="0"/>
              <a:t>(HESS, HETCO AND HOVENSA</a:t>
            </a:r>
            <a:r>
              <a:rPr lang="en-US" sz="1400" dirty="0" smtClean="0"/>
              <a:t>)	 </a:t>
            </a:r>
            <a:r>
              <a:rPr lang="en-US" sz="1400" b="1" dirty="0" smtClean="0"/>
              <a:t>13,280</a:t>
            </a:r>
          </a:p>
          <a:p>
            <a:pPr>
              <a:tabLst>
                <a:tab pos="7778750" algn="r"/>
              </a:tabLst>
            </a:pPr>
            <a:r>
              <a:rPr lang="en-US" sz="1000" dirty="0"/>
              <a:t>*Excludes all contractors, fixed term workers and interns. US total includes Hess </a:t>
            </a:r>
            <a:r>
              <a:rPr lang="en-US" sz="1000" dirty="0" smtClean="0"/>
              <a:t>employees </a:t>
            </a:r>
            <a:r>
              <a:rPr lang="en-US" sz="1000" dirty="0"/>
              <a:t>only.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212077"/>
            <a:ext cx="8572780" cy="868362"/>
          </a:xfrm>
        </p:spPr>
        <p:txBody>
          <a:bodyPr/>
          <a:lstStyle/>
          <a:p>
            <a:r>
              <a:rPr lang="en-US" dirty="0" smtClean="0"/>
              <a:t>Headcount Snapshot*			    </a:t>
            </a:r>
            <a:r>
              <a:rPr lang="en-US" sz="1400" b="0" i="1" dirty="0" smtClean="0"/>
              <a:t>as </a:t>
            </a:r>
            <a:r>
              <a:rPr lang="en-US" sz="1400" b="0" i="1" dirty="0"/>
              <a:t>of March 31, 2013</a:t>
            </a:r>
            <a:endParaRPr lang="en-US" sz="1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975886275"/>
              </p:ext>
            </p:extLst>
          </p:nvPr>
        </p:nvGraphicFramePr>
        <p:xfrm>
          <a:off x="990600" y="1081402"/>
          <a:ext cx="3810000" cy="1775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838200"/>
              </a:tblGrid>
              <a:tr h="327682">
                <a:tc gridSpan="2">
                  <a:txBody>
                    <a:bodyPr/>
                    <a:lstStyle/>
                    <a:p>
                      <a:r>
                        <a:rPr lang="en-US" sz="1400" b="1" spc="300" dirty="0" smtClean="0"/>
                        <a:t>EXECUTIVES</a:t>
                      </a:r>
                      <a:endParaRPr lang="en-US" sz="1400" spc="3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27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E&amp;P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M&amp;R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Corporate Functional Group</a:t>
                      </a:r>
                    </a:p>
                    <a:p>
                      <a:pPr marL="225425" indent="-225425"/>
                      <a:r>
                        <a:rPr lang="en-US" sz="900" i="1" dirty="0" smtClean="0"/>
                        <a:t>	Includes Top 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44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8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87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17403891"/>
              </p:ext>
            </p:extLst>
          </p:nvPr>
        </p:nvGraphicFramePr>
        <p:xfrm>
          <a:off x="5098366" y="1081402"/>
          <a:ext cx="3810000" cy="2004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634"/>
                <a:gridCol w="907366"/>
              </a:tblGrid>
              <a:tr h="327682">
                <a:tc gridSpan="2">
                  <a:txBody>
                    <a:bodyPr/>
                    <a:lstStyle/>
                    <a:p>
                      <a:r>
                        <a:rPr lang="en-US" sz="1400" b="1" spc="300" dirty="0" smtClean="0"/>
                        <a:t>BUSINESS UNIT</a:t>
                      </a:r>
                      <a:endParaRPr lang="en-US" sz="1400" spc="3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27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E&amp;P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2,527</a:t>
                      </a:r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M&amp;R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9,150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335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Corporate Functional Group</a:t>
                      </a:r>
                    </a:p>
                    <a:p>
                      <a:pPr marL="225425" indent="-225425"/>
                      <a:r>
                        <a:rPr lang="en-US" sz="900" i="1" dirty="0" smtClean="0"/>
                        <a:t>	Includes Top 5</a:t>
                      </a:r>
                    </a:p>
                    <a:p>
                      <a:pPr marL="225425" indent="-225425"/>
                      <a:r>
                        <a:rPr lang="en-US" sz="1200" dirty="0" err="1" smtClean="0"/>
                        <a:t>Hovensa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HETCO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1,383</a:t>
                      </a:r>
                    </a:p>
                    <a:p>
                      <a:pPr algn="r"/>
                      <a:endParaRPr lang="en-US" sz="1200" dirty="0" smtClean="0"/>
                    </a:p>
                    <a:p>
                      <a:pPr algn="r"/>
                      <a:r>
                        <a:rPr lang="en-US" sz="1200" dirty="0" smtClean="0"/>
                        <a:t>220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8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13,280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432960843"/>
              </p:ext>
            </p:extLst>
          </p:nvPr>
        </p:nvGraphicFramePr>
        <p:xfrm>
          <a:off x="990600" y="3089797"/>
          <a:ext cx="3810000" cy="2941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838200"/>
              </a:tblGrid>
              <a:tr h="327682">
                <a:tc gridSpan="2">
                  <a:txBody>
                    <a:bodyPr/>
                    <a:lstStyle/>
                    <a:p>
                      <a:r>
                        <a:rPr lang="en-US" sz="1400" b="1" spc="300" dirty="0" smtClean="0"/>
                        <a:t>UNITED STATES</a:t>
                      </a:r>
                      <a:endParaRPr lang="en-US" sz="1400" spc="3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27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New York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310</a:t>
                      </a:r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Woodbridge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654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7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Houston</a:t>
                      </a:r>
                      <a:endParaRPr lang="en-US" sz="900" i="1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1,295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08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Pt. Reading/Terminals/St Lucia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484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E&amp;P Field &amp; Other US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888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Retail Field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8,058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8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11,689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00108903"/>
              </p:ext>
            </p:extLst>
          </p:nvPr>
        </p:nvGraphicFramePr>
        <p:xfrm>
          <a:off x="5098366" y="3089797"/>
          <a:ext cx="3810000" cy="2977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634"/>
                <a:gridCol w="907366"/>
              </a:tblGrid>
              <a:tr h="327682">
                <a:tc gridSpan="2">
                  <a:txBody>
                    <a:bodyPr/>
                    <a:lstStyle/>
                    <a:p>
                      <a:r>
                        <a:rPr lang="en-US" sz="1400" b="1" spc="300" dirty="0" smtClean="0"/>
                        <a:t>INTERNATIONAL</a:t>
                      </a:r>
                      <a:endParaRPr lang="en-US" sz="1400" spc="300" dirty="0"/>
                    </a:p>
                  </a:txBody>
                  <a:tcPr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27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Europe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423</a:t>
                      </a:r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Africa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260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5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Asia Pacific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685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8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Brazil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4872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TOTAL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1,371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91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Hovensa</a:t>
                      </a:r>
                      <a:endParaRPr lang="en-US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125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6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HETCO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95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8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220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990600" y="6237141"/>
            <a:ext cx="79105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File:Hess Corporation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35945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Compensation Governance Principles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159619895"/>
              </p:ext>
            </p:extLst>
          </p:nvPr>
        </p:nvGraphicFramePr>
        <p:xfrm>
          <a:off x="966536" y="1066800"/>
          <a:ext cx="7934576" cy="517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664"/>
                <a:gridCol w="2971800"/>
                <a:gridCol w="3186112"/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pc="300" dirty="0" smtClean="0"/>
                        <a:t>WHAT WE STRIVE FOR</a:t>
                      </a:r>
                    </a:p>
                  </a:txBody>
                  <a:tcPr marL="182880" anchor="ctr"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Pay for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Significant portion of executive officer compensation is linked to corporate and stock performance</a:t>
                      </a:r>
                      <a:b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200" dirty="0"/>
                    </a:p>
                  </a:txBody>
                  <a:tcPr marR="274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9250" indent="-22860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PSU program further strengthens this pay and performance linkage</a:t>
                      </a:r>
                      <a:endParaRPr lang="en-US" sz="1200" dirty="0"/>
                    </a:p>
                  </a:txBody>
                  <a:tcPr marL="274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Mitigate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Compensation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Plans have capped upside potential</a:t>
                      </a:r>
                      <a:endParaRPr lang="en-US" sz="1200" dirty="0"/>
                    </a:p>
                  </a:txBody>
                  <a:tcPr marR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9250" indent="-22860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Recoupment policy in place</a:t>
                      </a:r>
                      <a:endParaRPr lang="en-US" sz="1200" dirty="0"/>
                    </a:p>
                  </a:txBody>
                  <a:tcPr marL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Retain, Attract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Motivate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Talent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 designed to attract, motivate talented executives who can help achieve superior financial results</a:t>
                      </a:r>
                      <a:endParaRPr lang="en-US" sz="1200" dirty="0"/>
                    </a:p>
                  </a:txBody>
                  <a:tcPr marR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9250" indent="-22860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 plan promotes retention</a:t>
                      </a:r>
                      <a:endParaRPr lang="en-US" sz="1200" dirty="0"/>
                    </a:p>
                  </a:txBody>
                  <a:tcPr marL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Stringent Stock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Ownership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CEO: 6x base salary</a:t>
                      </a:r>
                    </a:p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EVP: 4x base salary</a:t>
                      </a:r>
                      <a:endParaRPr lang="en-US" sz="1200" dirty="0"/>
                    </a:p>
                  </a:txBody>
                  <a:tcPr marR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9250" indent="-228600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SVP: 3x base salary</a:t>
                      </a:r>
                    </a:p>
                    <a:p>
                      <a:pPr marL="349250" indent="-22860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VP: 1x base salary</a:t>
                      </a:r>
                      <a:endParaRPr lang="en-US" sz="1200" dirty="0"/>
                    </a:p>
                  </a:txBody>
                  <a:tcPr marL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 Executive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Interests with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Stockholders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Long-term compensation is in form of equity</a:t>
                      </a:r>
                      <a:endParaRPr lang="en-US" sz="1200" dirty="0"/>
                    </a:p>
                  </a:txBody>
                  <a:tcPr marR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9250" indent="-22860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Restricted stock awards contingent upon meeting cash flow requirements and PSUs contingent upon relative TSR results</a:t>
                      </a:r>
                      <a:b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200" dirty="0"/>
                    </a:p>
                  </a:txBody>
                  <a:tcPr marL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Emphasize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Culture of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Safety and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Sustainability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Compensation programs aligned </a:t>
                      </a:r>
                      <a:b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safety and sustainability commitment</a:t>
                      </a:r>
                      <a:endParaRPr lang="en-US" sz="1200" dirty="0"/>
                    </a:p>
                  </a:txBody>
                  <a:tcPr marR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endParaRPr lang="en-US" sz="1200" dirty="0"/>
                    </a:p>
                  </a:txBody>
                  <a:tcPr marL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n-US" sz="1200" dirty="0"/>
                    </a:p>
                  </a:txBody>
                  <a:tcPr marR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buFont typeface="Wingdings" pitchFamily="2" charset="2"/>
                        <a:buNone/>
                      </a:pPr>
                      <a:r>
                        <a:rPr lang="en-US" sz="1200" i="1" dirty="0" smtClean="0"/>
                        <a:t>(more)	</a:t>
                      </a:r>
                      <a:endParaRPr lang="en-US" sz="1200" i="1" dirty="0"/>
                    </a:p>
                  </a:txBody>
                  <a:tcPr marL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File:Hess Corporation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7986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Compensation Governance Principles </a:t>
            </a:r>
            <a:r>
              <a:rPr lang="en-US" sz="1800" i="1" dirty="0" smtClean="0"/>
              <a:t>(Continued)</a:t>
            </a:r>
            <a:endParaRPr lang="en-US" sz="1600" i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87638278"/>
              </p:ext>
            </p:extLst>
          </p:nvPr>
        </p:nvGraphicFramePr>
        <p:xfrm>
          <a:off x="966536" y="1066800"/>
          <a:ext cx="7934576" cy="267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664"/>
                <a:gridCol w="3172626"/>
                <a:gridCol w="2985286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sz="1400" spc="300" dirty="0" smtClean="0"/>
                        <a:t>WHAT WE STRIVE FOR</a:t>
                      </a:r>
                      <a:endParaRPr lang="en-US" sz="1400" spc="300" dirty="0"/>
                    </a:p>
                  </a:txBody>
                  <a:tcPr marL="182880" anchor="ctr"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Significant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Portion of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Executive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Pay at Risk</a:t>
                      </a:r>
                      <a:b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2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PSU program is measured by relative TSR over a three-year period</a:t>
                      </a:r>
                      <a:endParaRPr lang="en-US" sz="1200" dirty="0"/>
                    </a:p>
                  </a:txBody>
                  <a:tcPr marR="274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n-US" sz="1200" dirty="0"/>
                    </a:p>
                  </a:txBody>
                  <a:tcPr marL="274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 Stock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Utilization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Annually</a:t>
                      </a:r>
                      <a:b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Utilization and dilution measured annually to inform program design and award levels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Limited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Perquisites and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Consistent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Benefit Programs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 3" pitchFamily="18" charset="2"/>
                        <a:buChar char="u"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Perquisites or personal benefits capped at $10,000 annually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784999191"/>
              </p:ext>
            </p:extLst>
          </p:nvPr>
        </p:nvGraphicFramePr>
        <p:xfrm>
          <a:off x="954503" y="4506768"/>
          <a:ext cx="7946609" cy="2004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6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pc="300" dirty="0" smtClean="0"/>
                        <a:t>WHAT WE PROHIBIT</a:t>
                      </a:r>
                      <a:endParaRPr lang="en-US" sz="1400" spc="300" dirty="0"/>
                    </a:p>
                  </a:txBody>
                  <a:tcPr marL="182880" anchor="ctr"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EMPLOYMENT CONTRACT FOR CEO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 OPTION REPRICING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HEDGING ON AWARDED HESS STOCK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pt-BR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DIVIDENDS OR DIVIDEND EQUIVALENTS</a:t>
                      </a:r>
                    </a:p>
                    <a:p>
                      <a:pPr algn="ctr">
                        <a:tabLst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UNEARNED PSUs OR RESTRICTED STOCK</a:t>
                      </a:r>
                      <a:endParaRPr lang="en-US" sz="1400" b="1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File:Hess Corporation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861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717794080"/>
              </p:ext>
            </p:extLst>
          </p:nvPr>
        </p:nvGraphicFramePr>
        <p:xfrm>
          <a:off x="1044390" y="1076664"/>
          <a:ext cx="7848600" cy="3937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210"/>
                <a:gridCol w="533400"/>
                <a:gridCol w="762000"/>
                <a:gridCol w="754830"/>
                <a:gridCol w="784860"/>
                <a:gridCol w="784860"/>
                <a:gridCol w="784860"/>
                <a:gridCol w="784860"/>
                <a:gridCol w="655320"/>
                <a:gridCol w="914400"/>
              </a:tblGrid>
              <a:tr h="58679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YEAR</a:t>
                      </a:r>
                      <a:endParaRPr lang="en-US" sz="7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SALARY</a:t>
                      </a:r>
                      <a:endParaRPr lang="en-US" sz="7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BONUS</a:t>
                      </a:r>
                      <a:endParaRPr lang="en-US" sz="7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STOCK</a:t>
                      </a:r>
                      <a:endParaRPr lang="en-US" sz="7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OPTIONS</a:t>
                      </a:r>
                      <a:endParaRPr lang="en-US" sz="7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NON-EQWUITY</a:t>
                      </a:r>
                      <a:br>
                        <a:rPr lang="en-US" sz="700" dirty="0" smtClean="0"/>
                      </a:br>
                      <a:r>
                        <a:rPr lang="en-US" sz="700" dirty="0" smtClean="0"/>
                        <a:t>INCENTIVE</a:t>
                      </a:r>
                      <a:endParaRPr lang="en-US" sz="7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CHANGE IN PENSION VALUE &amp; NON-QUALIFIED DEFERRED COMP EANRNINGS</a:t>
                      </a:r>
                      <a:endParaRPr lang="en-US" sz="6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ALL OTHER</a:t>
                      </a:r>
                      <a:br>
                        <a:rPr lang="en-US" sz="700" dirty="0" smtClean="0"/>
                      </a:br>
                      <a:r>
                        <a:rPr lang="en-US" sz="700" dirty="0" smtClean="0"/>
                        <a:t>COMP</a:t>
                      </a:r>
                      <a:endParaRPr lang="en-US" sz="7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TOTAL</a:t>
                      </a:r>
                      <a:endParaRPr lang="en-US" sz="700" dirty="0"/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</a:tr>
              <a:tr h="530805">
                <a:tc>
                  <a:txBody>
                    <a:bodyPr/>
                    <a:lstStyle/>
                    <a:p>
                      <a:endParaRPr lang="en-US" sz="1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John B. Hess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 &amp; CEO</a:t>
                      </a:r>
                      <a:b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8000"/>
                          </a:solidFill>
                        </a:rPr>
                        <a:t>2012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2011</a:t>
                      </a:r>
                      <a:endParaRPr lang="en-US" sz="1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1,500,000</a:t>
                      </a:r>
                      <a:br>
                        <a:rPr lang="en-US" sz="1000" b="1" dirty="0" smtClean="0">
                          <a:solidFill>
                            <a:srgbClr val="008000"/>
                          </a:solidFill>
                        </a:rPr>
                      </a:br>
                      <a:r>
                        <a:rPr lang="en-US" sz="1000" b="1" dirty="0" smtClean="0"/>
                        <a:t>1,500,000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1,307,583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8,514,673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4,219,584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</a:p>
                    <a:p>
                      <a:pPr algn="r"/>
                      <a:r>
                        <a:rPr lang="en-US" sz="1000" b="1" dirty="0" smtClean="0"/>
                        <a:t>4,280,375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br>
                        <a:rPr lang="en-US" sz="1000" b="1" dirty="0" smtClean="0">
                          <a:solidFill>
                            <a:srgbClr val="008000"/>
                          </a:solidFill>
                        </a:rPr>
                      </a:br>
                      <a:r>
                        <a:rPr lang="en-US" sz="1000" b="1" dirty="0" smtClean="0"/>
                        <a:t>1,942,417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3,106,643</a:t>
                      </a:r>
                      <a:b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4,210,185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19,950</a:t>
                      </a:r>
                      <a:b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14,700</a:t>
                      </a:r>
                      <a:endParaRPr lang="en-US" sz="800" b="1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13,141,266</a:t>
                      </a:r>
                      <a:endParaRPr lang="en-US" sz="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17,474,844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85">
                <a:tc>
                  <a:txBody>
                    <a:bodyPr/>
                    <a:lstStyle/>
                    <a:p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 Hill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EVP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President</a:t>
                      </a:r>
                      <a:b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Worldwide E&amp;P</a:t>
                      </a:r>
                      <a:b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8000"/>
                          </a:solidFill>
                        </a:rPr>
                        <a:t>2012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2011</a:t>
                      </a:r>
                      <a:endParaRPr lang="en-US" sz="10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975,000 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940,000</a:t>
                      </a:r>
                      <a:endParaRPr lang="en-US" sz="4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373,883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3,506,131</a:t>
                      </a:r>
                      <a:br>
                        <a:rPr lang="en-US" sz="1000" b="1" dirty="0" smtClean="0">
                          <a:solidFill>
                            <a:srgbClr val="008000"/>
                          </a:solidFill>
                        </a:rPr>
                      </a:b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1,737,526</a:t>
                      </a:r>
                      <a:endParaRPr lang="en-US" sz="10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1,762,432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582,983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536,117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817,745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857,097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19,950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14,700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5,901,809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6,221,755</a:t>
                      </a:r>
                    </a:p>
                    <a:p>
                      <a:pPr algn="r"/>
                      <a:endParaRPr lang="en-US" sz="4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79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b="1" dirty="0" smtClean="0"/>
                        <a:t>Borden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="1" dirty="0" smtClean="0"/>
                        <a:t>Walker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EVP &amp;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President, M&amp;R</a:t>
                      </a:r>
                      <a:br>
                        <a:rPr lang="en-US" sz="1000" dirty="0" smtClean="0"/>
                      </a:br>
                      <a:endParaRPr lang="en-US" sz="10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8000"/>
                          </a:solidFill>
                        </a:rPr>
                        <a:t>2012</a:t>
                      </a:r>
                      <a:r>
                        <a:rPr lang="en-US" sz="1000" dirty="0" smtClean="0"/>
                        <a:t>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2011</a:t>
                      </a:r>
                      <a:endParaRPr lang="en-US" sz="10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950,000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935,000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230,200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2,504,340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1,241,452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1,258,759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490,933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584,800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1,377,597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1,723,973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19,950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14,700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5,342,820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5,988,884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88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Timothy </a:t>
                      </a:r>
                      <a:r>
                        <a:rPr lang="en-US" sz="1000" b="1" dirty="0" err="1" smtClean="0"/>
                        <a:t>Goodell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SVP &amp; General Counsel</a:t>
                      </a:r>
                      <a:br>
                        <a:rPr lang="en-US" sz="1000" dirty="0" smtClean="0"/>
                      </a:br>
                      <a:endParaRPr lang="en-US" sz="10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8000"/>
                          </a:solidFill>
                        </a:rPr>
                        <a:t>2012</a:t>
                      </a:r>
                      <a:r>
                        <a:rPr lang="en-US" sz="1000" dirty="0" smtClean="0"/>
                        <a:t>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2011</a:t>
                      </a:r>
                      <a:endParaRPr lang="en-US" sz="10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725,000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700,000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281,633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2,003,444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992,993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1,006,922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429,567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418,367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348,230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322,128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19,950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14,700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3,526,191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3,736,743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845">
                <a:tc>
                  <a:txBody>
                    <a:bodyPr/>
                    <a:lstStyle/>
                    <a:p>
                      <a:pPr marL="0" marR="0">
                        <a:lnSpc>
                          <a:spcPts val="5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254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/>
                      </a:r>
                      <a:br>
                        <a:rPr lang="en-US" sz="1000" b="1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</a:br>
                      <a:r>
                        <a:rPr lang="en-US" sz="1000" b="1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John</a:t>
                      </a:r>
                      <a:r>
                        <a:rPr lang="en-US" sz="1000" b="1" spc="-40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000" b="1" spc="-70" dirty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.</a:t>
                      </a:r>
                      <a:r>
                        <a:rPr lang="en-US" sz="1000" b="1" spc="-5" dirty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Rielly</a:t>
                      </a:r>
                      <a:r>
                        <a:rPr lang="en-US" sz="1000" b="1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/>
                      </a:r>
                      <a:br>
                        <a:rPr lang="en-US" sz="1000" b="1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</a:br>
                      <a:r>
                        <a:rPr lang="en-US" sz="1000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SVP</a:t>
                      </a:r>
                      <a:r>
                        <a:rPr lang="en-US" sz="1000" spc="10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&amp;</a:t>
                      </a:r>
                      <a:r>
                        <a:rPr lang="en-US" sz="1000" spc="-25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CFO</a:t>
                      </a:r>
                      <a:br>
                        <a:rPr lang="en-US" sz="1000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</a:br>
                      <a:endParaRPr lang="en-US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8000"/>
                          </a:solidFill>
                        </a:rPr>
                        <a:t>2012</a:t>
                      </a:r>
                      <a:r>
                        <a:rPr lang="en-US" sz="1000" dirty="0" smtClean="0"/>
                        <a:t>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2011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750,000</a:t>
                      </a:r>
                    </a:p>
                    <a:p>
                      <a:pPr algn="r"/>
                      <a:r>
                        <a:rPr lang="en-US" sz="1000" b="1" dirty="0" smtClean="0"/>
                        <a:t>725,000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126,167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2,003,444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992,993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1,006,922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rgbClr val="008000"/>
                          </a:solidFill>
                        </a:rPr>
                        <a:t>306,883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>298,833</a:t>
                      </a:r>
                      <a:endParaRPr lang="en-US" sz="10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876,670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918,719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19,950</a:t>
                      </a:r>
                    </a:p>
                    <a:p>
                      <a:pPr algn="r"/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14,700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3,956,897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4,083,334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12077"/>
            <a:ext cx="8229600" cy="868362"/>
          </a:xfrm>
        </p:spPr>
        <p:txBody>
          <a:bodyPr/>
          <a:lstStyle/>
          <a:p>
            <a:r>
              <a:rPr lang="en-US" dirty="0"/>
              <a:t>“Top 5” </a:t>
            </a:r>
            <a:r>
              <a:rPr lang="en-US" dirty="0" smtClean="0"/>
              <a:t>Compensation</a:t>
            </a:r>
            <a:endParaRPr lang="en-US" dirty="0"/>
          </a:p>
        </p:txBody>
      </p:sp>
      <p:pic>
        <p:nvPicPr>
          <p:cNvPr id="5" name="Picture 2" descr="File:Hess Corporation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23302" y="545068"/>
            <a:ext cx="2434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(Proxy statement disclosure)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33814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849" y="211690"/>
            <a:ext cx="8229600" cy="868362"/>
          </a:xfrm>
        </p:spPr>
        <p:txBody>
          <a:bodyPr/>
          <a:lstStyle/>
          <a:p>
            <a:r>
              <a:rPr lang="en-US" dirty="0" smtClean="0"/>
              <a:t>Pay Mix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57865378"/>
              </p:ext>
            </p:extLst>
          </p:nvPr>
        </p:nvGraphicFramePr>
        <p:xfrm>
          <a:off x="6629400" y="23317200"/>
          <a:ext cx="4495800" cy="2927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spc="600" dirty="0" smtClean="0"/>
                        <a:t>PAY MIX</a:t>
                      </a:r>
                      <a:endParaRPr lang="en-US" sz="1600" spc="6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“Top 5” Compensation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Pay for Performance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jCEO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6x base salary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jEVP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4x base salary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jSVP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3x base salary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jVP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1x base salary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Salary Actual Annual Incentive Cash Bonus Long-Term Incentive Equity Award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Hess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25% John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Rielly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Hill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9% 2%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Vacation/Holiday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Savings Plan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Pension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Other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Dental</a:t>
                      </a:r>
                    </a:p>
                    <a:p>
                      <a:r>
                        <a:rPr lang="pt-B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 A J O R B E N E F I T S * B E N E F I T A L L O C A T I O N W H A T W E S T R I V E F O 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 &amp; Pharmacy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Dental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Savings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Pension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Basic Life Insurance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Life Insurance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 Accident Insurance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Long-Term Disability Insurance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Sickness &amp; Injury Pay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Employee Assistance Program (EAP)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Vacation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Education Assistance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Financial Planning Services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E&amp;P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E&amp;P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E&amp;P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E&amp;P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E&amp;P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PEER GROUP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President,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Executive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Vice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President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9 8 7 6 Chief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Executive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Officer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Vice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President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Senior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Vice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President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below</a:t>
                      </a:r>
                    </a:p>
                    <a:p>
                      <a:r>
                        <a:rPr lang="pt-B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F F I C E R C R I T E R I A</a:t>
                      </a: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ORGANIZATIONAL LEVELS/SALARY BANDS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ANADARKO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APA C H 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BP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CHEVRON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CONOCOPHILLIPS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DEVON ENERGY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EOG RESOURCES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EXXONMOBIL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MARAT H O 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MURPHY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OCCIDENTA 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ROYAL DUTCH SHELL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 O I 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TALISMAN ENERGY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 L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(Proxy statement disclosure)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302479897"/>
              </p:ext>
            </p:extLst>
          </p:nvPr>
        </p:nvGraphicFramePr>
        <p:xfrm>
          <a:off x="762000" y="1327666"/>
          <a:ext cx="411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2274278" y="2154143"/>
            <a:ext cx="1078522" cy="1078524"/>
            <a:chOff x="2274278" y="1969477"/>
            <a:chExt cx="1078522" cy="1078524"/>
          </a:xfrm>
        </p:grpSpPr>
        <p:sp>
          <p:nvSpPr>
            <p:cNvPr id="5" name="Oval 4"/>
            <p:cNvSpPr/>
            <p:nvPr/>
          </p:nvSpPr>
          <p:spPr>
            <a:xfrm>
              <a:off x="2274278" y="1969477"/>
              <a:ext cx="1078522" cy="10785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368300" sx="112000" sy="112000" algn="ctr" rotWithShape="0">
                <a:prstClr val="black">
                  <a:alpha val="6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49496" y="2185572"/>
              <a:ext cx="7280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John</a:t>
              </a:r>
              <a:br>
                <a:rPr lang="en-US" b="1" dirty="0" smtClean="0"/>
              </a:br>
              <a:r>
                <a:rPr lang="en-US" b="1" dirty="0" smtClean="0"/>
                <a:t>Hes</a:t>
              </a:r>
              <a:r>
                <a:rPr lang="en-US" dirty="0" smtClean="0"/>
                <a:t>s</a:t>
              </a:r>
              <a:endParaRPr lang="en-US" dirty="0"/>
            </a:p>
          </p:txBody>
        </p:sp>
      </p:grpSp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48323582"/>
              </p:ext>
            </p:extLst>
          </p:nvPr>
        </p:nvGraphicFramePr>
        <p:xfrm>
          <a:off x="4577862" y="1321804"/>
          <a:ext cx="411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6119448" y="2154144"/>
            <a:ext cx="1078520" cy="1078522"/>
            <a:chOff x="6119448" y="1969478"/>
            <a:chExt cx="1078520" cy="1078522"/>
          </a:xfrm>
        </p:grpSpPr>
        <p:sp>
          <p:nvSpPr>
            <p:cNvPr id="9" name="Oval 8"/>
            <p:cNvSpPr/>
            <p:nvPr/>
          </p:nvSpPr>
          <p:spPr>
            <a:xfrm>
              <a:off x="6119448" y="1969478"/>
              <a:ext cx="1078520" cy="10785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368300" sx="112000" sy="112000" algn="ctr" rotWithShape="0">
                <a:prstClr val="black">
                  <a:alpha val="6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94665" y="2185572"/>
              <a:ext cx="7280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Greg</a:t>
              </a:r>
              <a:br>
                <a:rPr lang="en-US" b="1" dirty="0" smtClean="0"/>
              </a:br>
              <a:r>
                <a:rPr lang="en-US" b="1" dirty="0" smtClean="0"/>
                <a:t>Hill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87351" y="3810000"/>
            <a:ext cx="4114800" cy="2743200"/>
            <a:chOff x="-937220" y="3810000"/>
            <a:chExt cx="4114800" cy="2743200"/>
          </a:xfrm>
        </p:grpSpPr>
        <p:graphicFrame>
          <p:nvGraphicFramePr>
            <p:cNvPr id="11" name="Chart 10"/>
            <p:cNvGraphicFramePr/>
            <p:nvPr>
              <p:extLst>
                <p:ext uri="{D42A27DB-BD31-4B8C-83A1-F6EECF244321}">
  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98160589"/>
                </p:ext>
              </p:extLst>
            </p:nvPr>
          </p:nvGraphicFramePr>
          <p:xfrm>
            <a:off x="-937220" y="3810000"/>
            <a:ext cx="41148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29" name="Group 28"/>
            <p:cNvGrpSpPr/>
            <p:nvPr/>
          </p:nvGrpSpPr>
          <p:grpSpPr>
            <a:xfrm>
              <a:off x="575058" y="4636477"/>
              <a:ext cx="1078522" cy="1078524"/>
              <a:chOff x="575058" y="4636477"/>
              <a:chExt cx="1078522" cy="1078524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75058" y="4636477"/>
                <a:ext cx="1078522" cy="10785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368300" sx="112000" sy="112000" algn="ctr" rotWithShape="0">
                  <a:prstClr val="black">
                    <a:alpha val="61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22516" y="4852572"/>
                <a:ext cx="98360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/>
                  <a:t>Borden</a:t>
                </a:r>
                <a:br>
                  <a:rPr lang="en-US" b="1" dirty="0" smtClean="0"/>
                </a:br>
                <a:r>
                  <a:rPr lang="en-US" b="1" dirty="0" smtClean="0"/>
                  <a:t>Walker</a:t>
                </a:r>
                <a:endParaRPr lang="en-US" dirty="0"/>
              </a:p>
            </p:txBody>
          </p:sp>
        </p:grpSp>
      </p:grpSp>
      <p:grpSp>
        <p:nvGrpSpPr>
          <p:cNvPr id="32" name="Group 31"/>
          <p:cNvGrpSpPr/>
          <p:nvPr/>
        </p:nvGrpSpPr>
        <p:grpSpPr>
          <a:xfrm>
            <a:off x="2774796" y="3815289"/>
            <a:ext cx="4114800" cy="2743200"/>
            <a:chOff x="2878642" y="3804138"/>
            <a:chExt cx="4114800" cy="2743200"/>
          </a:xfrm>
        </p:grpSpPr>
        <p:graphicFrame>
          <p:nvGraphicFramePr>
            <p:cNvPr id="14" name="Chart 13"/>
            <p:cNvGraphicFramePr/>
            <p:nvPr>
              <p:extLst>
                <p:ext uri="{D42A27DB-BD31-4B8C-83A1-F6EECF244321}">
  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549445059"/>
                </p:ext>
              </p:extLst>
            </p:nvPr>
          </p:nvGraphicFramePr>
          <p:xfrm>
            <a:off x="2878642" y="3804138"/>
            <a:ext cx="41148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4408505" y="4624755"/>
              <a:ext cx="1078520" cy="1078522"/>
              <a:chOff x="4408505" y="4624755"/>
              <a:chExt cx="1078520" cy="1078522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4408505" y="4624755"/>
                <a:ext cx="1078520" cy="107852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368300" sx="112000" sy="112000" algn="ctr" rotWithShape="0">
                  <a:prstClr val="black">
                    <a:alpha val="61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30637" y="4829126"/>
                <a:ext cx="103425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/>
                  <a:t>Tim</a:t>
                </a:r>
                <a:br>
                  <a:rPr lang="en-US" b="1" dirty="0" smtClean="0"/>
                </a:br>
                <a:r>
                  <a:rPr lang="en-US" b="1" dirty="0" err="1" smtClean="0"/>
                  <a:t>Goodell</a:t>
                </a:r>
                <a:endParaRPr lang="en-US" dirty="0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5514509" y="3810000"/>
            <a:ext cx="4114800" cy="2743200"/>
            <a:chOff x="6542103" y="3810000"/>
            <a:chExt cx="4114800" cy="2743200"/>
          </a:xfrm>
        </p:grpSpPr>
        <p:graphicFrame>
          <p:nvGraphicFramePr>
            <p:cNvPr id="17" name="Chart 16"/>
            <p:cNvGraphicFramePr/>
            <p:nvPr>
              <p:extLst>
                <p:ext uri="{D42A27DB-BD31-4B8C-83A1-F6EECF244321}">
  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21172321"/>
                </p:ext>
              </p:extLst>
            </p:nvPr>
          </p:nvGraphicFramePr>
          <p:xfrm>
            <a:off x="6542103" y="3810000"/>
            <a:ext cx="41148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pSp>
          <p:nvGrpSpPr>
            <p:cNvPr id="27" name="Group 26"/>
            <p:cNvGrpSpPr/>
            <p:nvPr/>
          </p:nvGrpSpPr>
          <p:grpSpPr>
            <a:xfrm>
              <a:off x="8066104" y="4636477"/>
              <a:ext cx="1078522" cy="1078524"/>
              <a:chOff x="8066104" y="4636477"/>
              <a:chExt cx="1078522" cy="1078524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8066104" y="4636477"/>
                <a:ext cx="1078522" cy="10785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368300" sx="112000" sy="112000" algn="ctr" rotWithShape="0">
                  <a:prstClr val="black">
                    <a:alpha val="61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214071" y="4852572"/>
                <a:ext cx="7825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/>
                  <a:t>John</a:t>
                </a:r>
                <a:br>
                  <a:rPr lang="en-US" b="1" dirty="0" smtClean="0"/>
                </a:br>
                <a:r>
                  <a:rPr lang="en-US" b="1" dirty="0" smtClean="0"/>
                  <a:t>Reilly</a:t>
                </a:r>
                <a:endParaRPr lang="en-US" dirty="0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1131183" y="1149612"/>
            <a:ext cx="7795484" cy="307777"/>
            <a:chOff x="901518" y="1110734"/>
            <a:chExt cx="7795484" cy="307777"/>
          </a:xfrm>
        </p:grpSpPr>
        <p:sp>
          <p:nvSpPr>
            <p:cNvPr id="20" name="TextBox 19"/>
            <p:cNvSpPr txBox="1"/>
            <p:nvPr/>
          </p:nvSpPr>
          <p:spPr>
            <a:xfrm>
              <a:off x="926029" y="1110734"/>
              <a:ext cx="77709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  Salary 	     Actual Annual Incentive Cash Bonus         Long-Term </a:t>
              </a:r>
              <a:r>
                <a:rPr lang="en-US" sz="1400" b="1" dirty="0"/>
                <a:t>Incentive Equity Award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5451339" y="1178793"/>
              <a:ext cx="164217" cy="16421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901518" y="1183937"/>
              <a:ext cx="164217" cy="16421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906729" y="1189081"/>
              <a:ext cx="164217" cy="16421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3" name="Picture 2" descr="File:Hess Corporation Logo.sv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1412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12077"/>
            <a:ext cx="8229600" cy="868362"/>
          </a:xfrm>
        </p:spPr>
        <p:txBody>
          <a:bodyPr>
            <a:normAutofit/>
          </a:bodyPr>
          <a:lstStyle/>
          <a:p>
            <a:pPr marL="0"/>
            <a:r>
              <a:rPr lang="en-US" sz="2400" dirty="0" smtClean="0"/>
              <a:t>Compensation Package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44174321"/>
              </p:ext>
            </p:extLst>
          </p:nvPr>
        </p:nvGraphicFramePr>
        <p:xfrm>
          <a:off x="958322" y="1075763"/>
          <a:ext cx="7942790" cy="4228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128"/>
                <a:gridCol w="3177116"/>
                <a:gridCol w="2978546"/>
              </a:tblGrid>
              <a:tr h="323628">
                <a:tc gridSpan="3">
                  <a:txBody>
                    <a:bodyPr/>
                    <a:lstStyle/>
                    <a:p>
                      <a:r>
                        <a:rPr lang="en-US" sz="1400" spc="600" dirty="0" smtClean="0">
                          <a:latin typeface="HelveticaNeueLT Com 55 Roman" pitchFamily="34" charset="0"/>
                        </a:rPr>
                        <a:t>TOTAL PAY</a:t>
                      </a:r>
                      <a:endParaRPr lang="en-US" sz="1400" spc="600" dirty="0">
                        <a:latin typeface="HelveticaNeueLT Com 55 Roman" pitchFamily="34" charset="0"/>
                      </a:endParaRPr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04875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Salary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Recognize value of historical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Corporate performance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and current responsibilities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Recognize internal equity of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comparable positions</a:t>
                      </a:r>
                      <a:endParaRPr lang="en-US" sz="1100" dirty="0">
                        <a:latin typeface="HelveticaNeueLT Com 55 Roman" pitchFamily="34" charset="0"/>
                      </a:endParaRPr>
                    </a:p>
                  </a:txBody>
                  <a:tcPr marL="1371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Reflect external market value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of job responsibilities and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skills (attract/retain)</a:t>
                      </a:r>
                      <a:endParaRPr lang="en-US" sz="1100" dirty="0">
                        <a:latin typeface="HelveticaNeueLT Com 55 Roman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769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Merit </a:t>
                      </a:r>
                    </a:p>
                    <a:p>
                      <a:r>
                        <a:rPr lang="en-US" sz="1200" b="1" dirty="0" smtClean="0"/>
                        <a:t>Increase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Reward value of individual performance during prior year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Recognize increase in market “cost of labor” (supply/ demand) for key skills</a:t>
                      </a:r>
                      <a:endParaRPr lang="en-US" sz="1100" dirty="0">
                        <a:latin typeface="HelveticaNeueLT Com 55 Roman" pitchFamily="34" charset="0"/>
                      </a:endParaRPr>
                    </a:p>
                  </a:txBody>
                  <a:tcPr marL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Does not reflect “cost of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living” (inflation) for goods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and services</a:t>
                      </a:r>
                      <a:endParaRPr lang="en-US" sz="1100" dirty="0">
                        <a:latin typeface="HelveticaNeueLT Com 55 Roman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200" b="1" dirty="0" smtClean="0"/>
                        <a:t>Cash </a:t>
                      </a:r>
                      <a:br>
                        <a:rPr lang="en-US" sz="1200" b="1" dirty="0" smtClean="0"/>
                      </a:br>
                      <a:r>
                        <a:rPr lang="en-US" sz="1200" b="1" dirty="0" smtClean="0"/>
                        <a:t>Bonus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Reward the achievement of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annual individual, business and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enterprise objectives</a:t>
                      </a:r>
                      <a:endParaRPr lang="en-US" sz="1100" dirty="0">
                        <a:latin typeface="HelveticaNeueLT Com 55 Roman" pitchFamily="34" charset="0"/>
                      </a:endParaRPr>
                    </a:p>
                  </a:txBody>
                  <a:tcPr marL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Provide opportunity for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meaningful differentiation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of individual performance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68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Long</a:t>
                      </a:r>
                      <a:r>
                        <a:rPr lang="en-US" sz="1200" b="1" baseline="0" dirty="0" smtClean="0"/>
                        <a:t>-Term</a:t>
                      </a:r>
                      <a:br>
                        <a:rPr lang="en-US" sz="1200" b="1" baseline="0" dirty="0" smtClean="0"/>
                      </a:br>
                      <a:r>
                        <a:rPr lang="en-US" sz="1200" b="1" baseline="0" dirty="0" smtClean="0"/>
                        <a:t>Incentive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Reward the achievement of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long-term individual and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enterprise objectives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Reflect the magnitude of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position’s impact on company’s success</a:t>
                      </a:r>
                      <a:endParaRPr lang="en-US" sz="1100" dirty="0">
                        <a:latin typeface="HelveticaNeueLT Com 55 Roman" pitchFamily="34" charset="0"/>
                      </a:endParaRPr>
                    </a:p>
                  </a:txBody>
                  <a:tcPr marL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Provide opportunity for meaningful differentiation of individual potential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and sustained performance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Align employee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and shareholder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HelveticaNeueLT Com 55 Roman" pitchFamily="34" charset="0"/>
                          <a:ea typeface="+mn-ea"/>
                          <a:cs typeface="+mn-cs"/>
                        </a:rPr>
                        <a:t>interests</a:t>
                      </a:r>
                      <a:endParaRPr lang="en-US" sz="1100" dirty="0">
                        <a:latin typeface="HelveticaNeueLT Com 55 Roman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File:Hess Corporation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472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12077"/>
            <a:ext cx="8229600" cy="868362"/>
          </a:xfrm>
        </p:spPr>
        <p:txBody>
          <a:bodyPr>
            <a:normAutofit/>
          </a:bodyPr>
          <a:lstStyle/>
          <a:p>
            <a:pPr marL="0"/>
            <a:r>
              <a:rPr lang="en-US" sz="2400" dirty="0" smtClean="0"/>
              <a:t>Compensation Package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459735395"/>
              </p:ext>
            </p:extLst>
          </p:nvPr>
        </p:nvGraphicFramePr>
        <p:xfrm>
          <a:off x="957431" y="1076664"/>
          <a:ext cx="7943683" cy="2889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329"/>
                <a:gridCol w="3177473"/>
                <a:gridCol w="2978881"/>
              </a:tblGrid>
              <a:tr h="316201">
                <a:tc gridSpan="3">
                  <a:txBody>
                    <a:bodyPr/>
                    <a:lstStyle/>
                    <a:p>
                      <a:r>
                        <a:rPr lang="en-US" sz="1400" spc="600" dirty="0" smtClean="0">
                          <a:latin typeface="HelveticaNeueLT Com 55 Roman" pitchFamily="34" charset="0"/>
                        </a:rPr>
                        <a:t>ANNUAL CASH BONUS PLAN</a:t>
                      </a:r>
                      <a:endParaRPr lang="en-US" sz="1400" spc="600" dirty="0">
                        <a:latin typeface="HelveticaNeueLT Com 55 Roman" pitchFamily="34" charset="0"/>
                      </a:endParaRPr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6337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Corporate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1/3 weighting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Metrics include enterprise profitability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Formulaic payout range: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– 150%</a:t>
                      </a:r>
                      <a:endParaRPr lang="en-US" sz="1000" dirty="0">
                        <a:latin typeface="HelveticaNeueLT Com 55 Roman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950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Business</a:t>
                      </a:r>
                      <a:br>
                        <a:rPr lang="en-US" sz="1200" b="1" dirty="0" smtClean="0"/>
                      </a:br>
                      <a:r>
                        <a:rPr lang="en-US" sz="1200" b="1" dirty="0" smtClean="0"/>
                        <a:t>Unit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1/3 weighting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Metrics include business profitability,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 control, safety, reserves, production, </a:t>
                      </a:r>
                      <a:r>
                        <a:rPr lang="en-US" sz="11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Formulaic payout range: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– 150%</a:t>
                      </a:r>
                      <a:endParaRPr lang="en-US" sz="1000" dirty="0">
                        <a:latin typeface="HelveticaNeueLT Com 55 Roman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7922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Individual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1/3 weighting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Metrics include objectives specific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each employee, agreed upon with manager</a:t>
                      </a:r>
                      <a:endParaRPr lang="en-US" sz="1000" dirty="0">
                        <a:latin typeface="HelveticaNeueLT Com 55 Roman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Payout range: 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– 150%</a:t>
                      </a:r>
                      <a:endParaRPr lang="en-US" sz="1000" dirty="0">
                        <a:latin typeface="HelveticaNeueLT Com 55 Roman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File:Hess Corporation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6539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12077"/>
            <a:ext cx="8229600" cy="868362"/>
          </a:xfrm>
        </p:spPr>
        <p:txBody>
          <a:bodyPr>
            <a:normAutofit/>
          </a:bodyPr>
          <a:lstStyle/>
          <a:p>
            <a:pPr marL="0"/>
            <a:r>
              <a:rPr lang="en-US" sz="2400" dirty="0" smtClean="0"/>
              <a:t>Compensation Package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135515516"/>
              </p:ext>
            </p:extLst>
          </p:nvPr>
        </p:nvGraphicFramePr>
        <p:xfrm>
          <a:off x="957431" y="1066801"/>
          <a:ext cx="7943683" cy="329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329"/>
                <a:gridCol w="3177473"/>
                <a:gridCol w="2978881"/>
              </a:tblGrid>
              <a:tr h="332229">
                <a:tc gridSpan="3">
                  <a:txBody>
                    <a:bodyPr/>
                    <a:lstStyle/>
                    <a:p>
                      <a:r>
                        <a:rPr lang="en-US" sz="1400" spc="600" dirty="0" smtClean="0">
                          <a:latin typeface="HelveticaNeueLT Com 55 Roman" pitchFamily="34" charset="0"/>
                        </a:rPr>
                        <a:t>LONG TERM INCENTIVE</a:t>
                      </a:r>
                      <a:endParaRPr lang="en-US" sz="1400" spc="600" dirty="0">
                        <a:latin typeface="HelveticaNeueLT Com 55 Roman" pitchFamily="34" charset="0"/>
                      </a:endParaRPr>
                    </a:p>
                  </a:txBody>
                  <a:tcPr anchor="ctr">
                    <a:solidFill>
                      <a:srgbClr val="0166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36461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Award </a:t>
                      </a:r>
                      <a:b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Philosophy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LTI compensation that is competitive and consistent with market practices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Reward employees based on their own performance as well as that of the enterprise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LTI program is transparent and well understood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01609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Program Design</a:t>
                      </a:r>
                      <a:endParaRPr lang="en-US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Awards require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 approval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 3" pitchFamily="18" charset="2"/>
                        <a:buChar char="u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Timing – Annual awards granted in March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Utilize 2 vehicles – restricted stock and performance share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units (PSUs)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share utilization within industry norms and institutional shareholder guidelines</a:t>
                      </a:r>
                    </a:p>
                    <a:p>
                      <a:pPr marL="169863" marR="0" indent="-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 3" pitchFamily="18" charset="2"/>
                        <a:buChar char="u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Differentiate awards based on sector (upstream versus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downstream)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3101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Award</a:t>
                      </a:r>
                      <a:r>
                        <a:rPr lang="en-US" sz="1200" b="1" baseline="0" dirty="0" smtClean="0"/>
                        <a:t> Levels</a:t>
                      </a:r>
                      <a:br>
                        <a:rPr lang="en-US" sz="1200" b="1" baseline="0" dirty="0" smtClean="0"/>
                      </a:br>
                      <a:r>
                        <a:rPr lang="en-US" sz="1000" b="1" baseline="0" dirty="0" smtClean="0"/>
                        <a:t>and Participation</a:t>
                      </a:r>
                      <a:endParaRPr lang="en-US" sz="1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69863" indent="-169863">
                        <a:buFont typeface="Wingdings 3" pitchFamily="18" charset="2"/>
                        <a:buChar char="u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Differentiate individual awards by salary band, sustained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participation performance and leadership/technical potential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endParaRPr lang="en-US" sz="1100" dirty="0">
                        <a:latin typeface="HelveticaNeueLT Com 55 Roman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162609297"/>
              </p:ext>
            </p:extLst>
          </p:nvPr>
        </p:nvGraphicFramePr>
        <p:xfrm>
          <a:off x="957431" y="4104167"/>
          <a:ext cx="7943683" cy="241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329"/>
                <a:gridCol w="3177473"/>
                <a:gridCol w="2978881"/>
              </a:tblGrid>
              <a:tr h="381000">
                <a:tc gridSpan="3">
                  <a:txBody>
                    <a:bodyPr/>
                    <a:lstStyle/>
                    <a:p>
                      <a:r>
                        <a:rPr lang="en-US" sz="1400" spc="600" dirty="0" smtClean="0">
                          <a:solidFill>
                            <a:srgbClr val="016648"/>
                          </a:solidFill>
                          <a:latin typeface="HelveticaNeueLT Com 55 Roman" pitchFamily="34" charset="0"/>
                        </a:rPr>
                        <a:t>COMPONENTS</a:t>
                      </a:r>
                      <a:endParaRPr lang="en-US" sz="1400" spc="600" dirty="0">
                        <a:solidFill>
                          <a:srgbClr val="016648"/>
                        </a:solidFill>
                        <a:latin typeface="HelveticaNeueLT Com 55 Roman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76291">
                <a:tc>
                  <a:txBody>
                    <a:bodyPr/>
                    <a:lstStyle/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</a:t>
                      </a:r>
                    </a:p>
                    <a:p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 Units</a:t>
                      </a:r>
                    </a:p>
                    <a:p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(”PSUs”)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Hess Total Shareholder Return (“TSR”) rank relative to 15 company peer group over a 3-year performance period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TSR is based on the 60-day average price at the beginning and end of the Period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Award will not payout more than 100% if Hess’ TSR is negative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Provides dividend rights but are non-voting </a:t>
                      </a:r>
                    </a:p>
                    <a:p>
                      <a:pPr marL="169863" indent="-169863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Valuation model generally results in PSU value being higher than restricted stock Value</a:t>
                      </a:r>
                      <a:b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Restricted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Stock</a:t>
                      </a:r>
                      <a:endParaRPr lang="en-US" sz="12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-169863" algn="l"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baseline="0" dirty="0" smtClean="0">
                          <a:latin typeface="HelveticaNeue-Roman"/>
                        </a:rPr>
                        <a:t>Shares of company stock that must be held for a minimum length of time (vesting period)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baseline="0" dirty="0" smtClean="0">
                          <a:latin typeface="HelveticaNeue-Roman"/>
                        </a:rPr>
                        <a:t>Provides voting and dividend rights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Wingdings 3" pitchFamily="18" charset="2"/>
                        <a:buChar char="u"/>
                      </a:pPr>
                      <a:r>
                        <a:rPr lang="en-US" sz="1100" b="0" i="0" u="none" strike="noStrike" baseline="0" dirty="0" smtClean="0">
                          <a:latin typeface="HelveticaNeue-Roman"/>
                        </a:rPr>
                        <a:t>Vesting: 3-year “cliff” vesting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File:Hess Corporation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34388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2133" y="211744"/>
            <a:ext cx="8229600" cy="868362"/>
          </a:xfrm>
        </p:spPr>
        <p:txBody>
          <a:bodyPr/>
          <a:lstStyle/>
          <a:p>
            <a:r>
              <a:rPr lang="pt-BR" dirty="0" smtClean="0"/>
              <a:t>Compensation Package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95336" y="1621466"/>
            <a:ext cx="6048545" cy="48307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 3" pitchFamily="18" charset="2"/>
              <a:buChar char="u"/>
            </a:pPr>
            <a:r>
              <a:rPr lang="en-US" sz="1400" dirty="0" smtClean="0"/>
              <a:t>Relative </a:t>
            </a:r>
            <a:r>
              <a:rPr lang="en-US" sz="1400" dirty="0"/>
              <a:t>Total </a:t>
            </a:r>
            <a:r>
              <a:rPr lang="en-US" sz="1400" dirty="0" smtClean="0"/>
              <a:t>Shareholder </a:t>
            </a:r>
            <a:r>
              <a:rPr lang="en-US" sz="1400" dirty="0"/>
              <a:t>Return (TSR) will </a:t>
            </a:r>
            <a:r>
              <a:rPr lang="en-US" sz="1400" dirty="0" smtClean="0"/>
              <a:t>be calculated </a:t>
            </a:r>
            <a:br>
              <a:rPr lang="en-US" sz="1400" dirty="0" smtClean="0"/>
            </a:br>
            <a:r>
              <a:rPr lang="en-US" sz="1400" dirty="0" smtClean="0"/>
              <a:t>over </a:t>
            </a:r>
            <a:r>
              <a:rPr lang="en-US" sz="1400" dirty="0"/>
              <a:t>the 3-year performance </a:t>
            </a:r>
            <a:r>
              <a:rPr lang="en-US" sz="1400" dirty="0" smtClean="0"/>
              <a:t>period. Hess</a:t>
            </a:r>
            <a:r>
              <a:rPr lang="en-US" sz="1400" dirty="0"/>
              <a:t>’ payout as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% </a:t>
            </a:r>
            <a:r>
              <a:rPr lang="en-US" sz="1400" dirty="0"/>
              <a:t>of target will depend on its </a:t>
            </a:r>
            <a:r>
              <a:rPr lang="en-US" sz="1400" dirty="0" smtClean="0"/>
              <a:t>TSR ranking</a:t>
            </a:r>
            <a:endParaRPr lang="en-US" sz="1400" dirty="0"/>
          </a:p>
          <a:p>
            <a:pPr>
              <a:lnSpc>
                <a:spcPct val="90000"/>
              </a:lnSpc>
              <a:buFont typeface="Wingdings 3" pitchFamily="18" charset="2"/>
              <a:buChar char="u"/>
            </a:pPr>
            <a:r>
              <a:rPr lang="en-US" sz="1400" dirty="0" smtClean="0"/>
              <a:t>In </a:t>
            </a:r>
            <a:r>
              <a:rPr lang="en-US" sz="1400" dirty="0"/>
              <a:t>the illustration below, Hess is shown </a:t>
            </a:r>
            <a:r>
              <a:rPr lang="en-US" sz="1400" dirty="0" smtClean="0"/>
              <a:t>ranked 8 </a:t>
            </a:r>
            <a:r>
              <a:rPr lang="en-US" sz="1400" dirty="0"/>
              <a:t>of the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15 </a:t>
            </a:r>
            <a:r>
              <a:rPr lang="en-US" sz="1400" dirty="0"/>
              <a:t>peers:</a:t>
            </a:r>
          </a:p>
          <a:p>
            <a:pPr marL="336550" lvl="1" indent="0">
              <a:lnSpc>
                <a:spcPct val="90000"/>
              </a:lnSpc>
              <a:buNone/>
            </a:pPr>
            <a:r>
              <a:rPr lang="en-US" sz="1200" dirty="0"/>
              <a:t>– Rank 1 through 4: 200% of the targeted </a:t>
            </a:r>
            <a:r>
              <a:rPr lang="en-US" sz="1200" dirty="0" smtClean="0"/>
              <a:t>number of </a:t>
            </a:r>
            <a:r>
              <a:rPr lang="en-US" sz="1200" dirty="0"/>
              <a:t>shares will be awarded</a:t>
            </a:r>
          </a:p>
          <a:p>
            <a:pPr marL="336550" lvl="1" indent="0">
              <a:lnSpc>
                <a:spcPct val="90000"/>
              </a:lnSpc>
              <a:buNone/>
            </a:pPr>
            <a:r>
              <a:rPr lang="en-US" sz="1200" dirty="0"/>
              <a:t>– Rank 5 though 12: payouts will be </a:t>
            </a:r>
            <a:r>
              <a:rPr lang="en-US" sz="1200" dirty="0" smtClean="0"/>
              <a:t>interpolated and </a:t>
            </a:r>
            <a:r>
              <a:rPr lang="en-US" sz="1200" dirty="0"/>
              <a:t>range from 50% to 175%</a:t>
            </a:r>
          </a:p>
          <a:p>
            <a:pPr marL="336550" lvl="1" indent="0">
              <a:lnSpc>
                <a:spcPct val="90000"/>
              </a:lnSpc>
              <a:buNone/>
            </a:pPr>
            <a:r>
              <a:rPr lang="en-US" sz="1200" dirty="0"/>
              <a:t>– Rank 13 through 16: no shares will be awarded</a:t>
            </a:r>
          </a:p>
          <a:p>
            <a:pPr marL="336550" lvl="1" indent="0">
              <a:lnSpc>
                <a:spcPct val="90000"/>
              </a:lnSpc>
              <a:buNone/>
            </a:pPr>
            <a:r>
              <a:rPr lang="en-US" sz="1200" dirty="0"/>
              <a:t>– If TSR is negative: payout is capped at 100%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22257927"/>
              </p:ext>
            </p:extLst>
          </p:nvPr>
        </p:nvGraphicFramePr>
        <p:xfrm>
          <a:off x="968190" y="1464595"/>
          <a:ext cx="1503804" cy="4772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894204"/>
              </a:tblGrid>
              <a:tr h="280727"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RANK </a:t>
                      </a:r>
                      <a:endParaRPr lang="en-US" sz="11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PAYOUT</a:t>
                      </a:r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200%</a:t>
                      </a:r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200%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200%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200%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175%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150%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125%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100%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88%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75%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63%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50%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0%</a:t>
                      </a:r>
                      <a:endParaRPr lang="en-US" sz="1100" b="1" dirty="0"/>
                    </a:p>
                  </a:txBody>
                  <a:tcPr/>
                </a:tc>
              </a:tr>
              <a:tr h="280727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16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0%</a:t>
                      </a:r>
                      <a:endParaRPr lang="en-US" sz="11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57549" y="1085845"/>
            <a:ext cx="7770526" cy="301894"/>
          </a:xfrm>
          <a:prstGeom prst="rect">
            <a:avLst/>
          </a:prstGeom>
          <a:solidFill>
            <a:srgbClr val="0166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b="1" spc="300" dirty="0" smtClean="0"/>
              <a:t>PERFORMANCE SHARE UNITS (PSUs)</a:t>
            </a:r>
            <a:endParaRPr lang="en-US" sz="1400" b="1" spc="3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2912436" y="3826042"/>
            <a:ext cx="5926764" cy="3031958"/>
          </a:xfrm>
          <a:prstGeom prst="rect">
            <a:avLst/>
          </a:prstGeom>
        </p:spPr>
      </p:pic>
      <p:pic>
        <p:nvPicPr>
          <p:cNvPr id="9" name="Picture 2" descr="File:Hess Corporation Logo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384210"/>
            <a:ext cx="671513" cy="400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0709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FacesFont">
      <a:majorFont>
        <a:latin typeface="HelveticaNeueLT Com 55 Roman"/>
        <a:ea typeface=""/>
        <a:cs typeface=""/>
      </a:majorFont>
      <a:minorFont>
        <a:latin typeface="HelveticaNeueLT Com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1889</Words>
  <Application>Microsoft Office PowerPoint</Application>
  <PresentationFormat>On-screen Show (4:3)</PresentationFormat>
  <Paragraphs>488</Paragraphs>
  <Slides>11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2013 Board of Directors Compensation Quick Reference</vt:lpstr>
      <vt:lpstr>Compensation Governance Principles</vt:lpstr>
      <vt:lpstr>Compensation Governance Principles (Continued)</vt:lpstr>
      <vt:lpstr>“Top 5” Compensation</vt:lpstr>
      <vt:lpstr>Pay Mix</vt:lpstr>
      <vt:lpstr>Compensation Package</vt:lpstr>
      <vt:lpstr>Compensation Package</vt:lpstr>
      <vt:lpstr>Compensation Package</vt:lpstr>
      <vt:lpstr>Compensation Package</vt:lpstr>
      <vt:lpstr>Benefits Package</vt:lpstr>
      <vt:lpstr>Headcount Snapshot*       as of March 31, 2013</vt:lpstr>
    </vt:vector>
  </TitlesOfParts>
  <LinksUpToDate>false</LinksUpToDate>
  <SharedDoc>false</SharedDoc>
  <HyperlinksChanged>false</HyperlinksChanged>
  <AppVersion>12.0001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</dc:creator>
  <cp:lastModifiedBy>. .</cp:lastModifiedBy>
  <cp:revision>66</cp:revision>
  <dcterms:created xsi:type="dcterms:W3CDTF">2013-06-25T22:04:03Z</dcterms:created>
  <dcterms:modified xsi:type="dcterms:W3CDTF">2013-06-25T22:10:59Z</dcterms:modified>
</cp:coreProperties>
</file>