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549"/>
    <a:srgbClr val="005C36"/>
    <a:srgbClr val="3C3C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 showGuides="1">
      <p:cViewPr>
        <p:scale>
          <a:sx n="100" d="100"/>
          <a:sy n="100" d="100"/>
        </p:scale>
        <p:origin x="-3968" y="-1040"/>
      </p:cViewPr>
      <p:guideLst>
        <p:guide orient="horz" pos="856"/>
        <p:guide pos="279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D048D-6067-A948-AB36-8417492655AA}" type="datetimeFigureOut">
              <a:rPr lang="en-US" smtClean="0"/>
              <a:t>10/29/14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A3122-4EAA-1644-8C7F-60D0086DFA7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Placeholder 1"/>
          <p:cNvSpPr txBox="1">
            <a:spLocks/>
          </p:cNvSpPr>
          <p:nvPr userDrawn="1"/>
        </p:nvSpPr>
        <p:spPr>
          <a:xfrm>
            <a:off x="457200" y="1714500"/>
            <a:ext cx="8229600" cy="549276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0" spc="150">
                <a:solidFill>
                  <a:schemeClr val="tx1">
                    <a:lumMod val="75000"/>
                    <a:lumOff val="25000"/>
                  </a:schemeClr>
                </a:solidFill>
                <a:latin typeface="Helvetica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idx="13"/>
          </p:nvPr>
        </p:nvSpPr>
        <p:spPr>
          <a:xfrm>
            <a:off x="457200" y="2374900"/>
            <a:ext cx="8229600" cy="3751263"/>
          </a:xfrm>
          <a:prstGeom prst="rect">
            <a:avLst/>
          </a:prstGeom>
        </p:spPr>
        <p:txBody>
          <a:bodyPr vert="horz" lIns="0" tIns="0" rIns="0" bIns="0" rtlCol="0">
            <a:norm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6669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file://localhost/Volumes/oLo_Server/%20work.NAS/hess2/Conferences/Land14/art/LandAssembely1.1edit.ppt.header.jpg" TargetMode="External"/><Relationship Id="rId5" Type="http://schemas.openxmlformats.org/officeDocument/2006/relationships/image" Target="../media/image2.png"/><Relationship Id="rId6" Type="http://schemas.openxmlformats.org/officeDocument/2006/relationships/image" Target="file://localhost/Volumes/oLo_Server/%20work.NAS/hess2/Conferences/Land14/art/compass.png" TargetMode="External"/><Relationship Id="rId7" Type="http://schemas.openxmlformats.org/officeDocument/2006/relationships/image" Target="../media/image3.jpg"/><Relationship Id="rId8" Type="http://schemas.openxmlformats.org/officeDocument/2006/relationships/image" Target="file://localhost/Volumes/oLo_Server/%20work.NAS/hess2/2007%20LOGO/Hess.logo.3415.jpg" TargetMode="External"/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LandAssembely1.1edit.ppt.header.jpg" descr="/Volumes/oLo_Server/ work.NAS/hess2/Conferences/Land14/art/LandAssembely1.1edit.ppt.header.jpg"/>
          <p:cNvPicPr>
            <a:picLocks noChangeAspect="1"/>
          </p:cNvPicPr>
          <p:nvPr userDrawn="1"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850" y="671362"/>
            <a:ext cx="8947150" cy="10113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714500"/>
            <a:ext cx="8229600" cy="549276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374900"/>
            <a:ext cx="8229600" cy="3751263"/>
          </a:xfrm>
          <a:prstGeom prst="rect">
            <a:avLst/>
          </a:prstGeom>
        </p:spPr>
        <p:txBody>
          <a:bodyPr vert="horz" lIns="0" tIns="0" rIns="0" bIns="0" rtlCol="0">
            <a:norm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CD048D-6067-A948-AB36-8417492655AA}" type="datetimeFigureOut">
              <a:rPr lang="en-US" smtClean="0"/>
              <a:t>10/29/14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A3122-4EAA-1644-8C7F-60D0086DFA7E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compass.png" descr="/Volumes/oLo_Server/ work.NAS/hess2/Conferences/Land14/art/compass.png"/>
          <p:cNvPicPr>
            <a:picLocks noChangeAspect="1"/>
          </p:cNvPicPr>
          <p:nvPr userDrawn="1"/>
        </p:nvPicPr>
        <p:blipFill rotWithShape="1"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23" b="40454"/>
          <a:stretch/>
        </p:blipFill>
        <p:spPr>
          <a:xfrm>
            <a:off x="7320354" y="56986"/>
            <a:ext cx="1823645" cy="1727364"/>
          </a:xfrm>
          <a:prstGeom prst="rect">
            <a:avLst/>
          </a:prstGeom>
        </p:spPr>
      </p:pic>
      <p:sp>
        <p:nvSpPr>
          <p:cNvPr id="12" name="Title 1"/>
          <p:cNvSpPr txBox="1">
            <a:spLocks/>
          </p:cNvSpPr>
          <p:nvPr userDrawn="1"/>
        </p:nvSpPr>
        <p:spPr>
          <a:xfrm>
            <a:off x="937885" y="219613"/>
            <a:ext cx="6459865" cy="383331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0" spc="150">
                <a:solidFill>
                  <a:srgbClr val="007549"/>
                </a:solidFill>
                <a:latin typeface="Helvetica"/>
                <a:ea typeface="+mj-ea"/>
                <a:cs typeface="+mj-cs"/>
              </a:defRPr>
            </a:lvl1pPr>
          </a:lstStyle>
          <a:p>
            <a:r>
              <a:rPr lang="en-US" sz="1000" b="1" spc="560" dirty="0" smtClean="0">
                <a:cs typeface="Helvetica"/>
              </a:rPr>
              <a:t>CREATING LAND SUPERIORITY</a:t>
            </a:r>
            <a:r>
              <a:rPr lang="en-US" sz="2400" b="1" spc="640" baseline="0" dirty="0" smtClean="0">
                <a:cs typeface="Helvetica"/>
              </a:rPr>
              <a:t> </a:t>
            </a:r>
          </a:p>
          <a:p>
            <a:r>
              <a:rPr lang="en-US" sz="700" spc="300" dirty="0" smtClean="0">
                <a:solidFill>
                  <a:srgbClr val="3C3C3B"/>
                </a:solidFill>
                <a:cs typeface="Helvetica"/>
              </a:rPr>
              <a:t>WINNING TOGETHER – THE HESS WAY</a:t>
            </a:r>
            <a:endParaRPr lang="en-US" sz="700" spc="300" dirty="0">
              <a:solidFill>
                <a:srgbClr val="3C3C3B"/>
              </a:solidFill>
              <a:cs typeface="Helvetica"/>
            </a:endParaRPr>
          </a:p>
        </p:txBody>
      </p:sp>
      <p:pic>
        <p:nvPicPr>
          <p:cNvPr id="13" name="Hess.logo.3415.jpg" descr="/Volumes/oLo_Server/ work.NAS/hess2/2007 LOGO/Hess.logo.3415.jpg"/>
          <p:cNvPicPr>
            <a:picLocks noChangeAspect="1"/>
          </p:cNvPicPr>
          <p:nvPr userDrawn="1"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50" y="266700"/>
            <a:ext cx="467985" cy="279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130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0" spc="150">
          <a:solidFill>
            <a:schemeClr val="tx1">
              <a:lumMod val="75000"/>
              <a:lumOff val="25000"/>
            </a:schemeClr>
          </a:solidFill>
          <a:latin typeface="Helvetica"/>
          <a:ea typeface="+mj-ea"/>
          <a:cs typeface="+mj-cs"/>
        </a:defRPr>
      </a:lvl1pPr>
    </p:titleStyle>
    <p:bodyStyle>
      <a:lvl1pPr marL="0" indent="274320" algn="l" defTabSz="457200" rtl="0" eaLnBrk="1" latinLnBrk="0" hangingPunct="1">
        <a:spcBef>
          <a:spcPts val="600"/>
        </a:spcBef>
        <a:spcAft>
          <a:spcPts val="0"/>
        </a:spcAft>
        <a:buClr>
          <a:srgbClr val="007549"/>
        </a:buClr>
        <a:buFont typeface="Lucida Grande"/>
        <a:buChar char="&gt;"/>
        <a:defRPr sz="1600" b="0" i="0" kern="0" spc="0" baseline="0">
          <a:solidFill>
            <a:srgbClr val="3C3C3B"/>
          </a:solidFill>
          <a:latin typeface="Helvetica"/>
          <a:ea typeface="+mn-ea"/>
          <a:cs typeface="+mn-cs"/>
        </a:defRPr>
      </a:lvl1pPr>
      <a:lvl2pPr marL="0" indent="274320" algn="l" defTabSz="457200" rtl="0" eaLnBrk="1" latinLnBrk="0" hangingPunct="1">
        <a:spcBef>
          <a:spcPts val="600"/>
        </a:spcBef>
        <a:spcAft>
          <a:spcPts val="0"/>
        </a:spcAft>
        <a:buClr>
          <a:srgbClr val="007549"/>
        </a:buClr>
        <a:buFont typeface="Lucida Grande"/>
        <a:buChar char="&gt;"/>
        <a:defRPr sz="1600" b="0" i="0" kern="0" spc="0" baseline="0">
          <a:solidFill>
            <a:srgbClr val="3C3C3B"/>
          </a:solidFill>
          <a:latin typeface="Helvetica"/>
          <a:ea typeface="+mn-ea"/>
          <a:cs typeface="+mn-cs"/>
        </a:defRPr>
      </a:lvl2pPr>
      <a:lvl3pPr marL="0" indent="274320" algn="l" defTabSz="457200" rtl="0" eaLnBrk="1" latinLnBrk="0" hangingPunct="1">
        <a:spcBef>
          <a:spcPts val="600"/>
        </a:spcBef>
        <a:spcAft>
          <a:spcPts val="0"/>
        </a:spcAft>
        <a:buClr>
          <a:srgbClr val="007549"/>
        </a:buClr>
        <a:buFont typeface="Lucida Grande"/>
        <a:buChar char="&gt;"/>
        <a:defRPr sz="1600" b="0" i="0" kern="0" spc="0" baseline="0">
          <a:solidFill>
            <a:srgbClr val="3C3C3B"/>
          </a:solidFill>
          <a:latin typeface="Helvetica"/>
          <a:ea typeface="+mn-ea"/>
          <a:cs typeface="+mn-cs"/>
        </a:defRPr>
      </a:lvl3pPr>
      <a:lvl4pPr marL="0" indent="274320" algn="l" defTabSz="457200" rtl="0" eaLnBrk="1" latinLnBrk="0" hangingPunct="1">
        <a:spcBef>
          <a:spcPts val="600"/>
        </a:spcBef>
        <a:spcAft>
          <a:spcPts val="0"/>
        </a:spcAft>
        <a:buClr>
          <a:srgbClr val="007549"/>
        </a:buClr>
        <a:buFont typeface="Lucida Grande"/>
        <a:buChar char="&gt;"/>
        <a:defRPr sz="1600" b="0" i="0" kern="0" spc="0" baseline="0">
          <a:solidFill>
            <a:srgbClr val="3C3C3B"/>
          </a:solidFill>
          <a:latin typeface="Helvetica"/>
          <a:ea typeface="+mn-ea"/>
          <a:cs typeface="+mn-cs"/>
        </a:defRPr>
      </a:lvl4pPr>
      <a:lvl5pPr marL="0" indent="274320" algn="l" defTabSz="457200" rtl="0" eaLnBrk="1" latinLnBrk="0" hangingPunct="1">
        <a:spcBef>
          <a:spcPts val="600"/>
        </a:spcBef>
        <a:spcAft>
          <a:spcPts val="0"/>
        </a:spcAft>
        <a:buClr>
          <a:srgbClr val="007549"/>
        </a:buClr>
        <a:buFont typeface="Lucida Grande"/>
        <a:buChar char="&gt;"/>
        <a:defRPr sz="1600" b="0" i="0" kern="0" spc="0" baseline="0">
          <a:solidFill>
            <a:srgbClr val="3C3C3B"/>
          </a:solidFill>
          <a:latin typeface="Helvetica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Volumes/oLo_Server/%20work.NAS/hess2/2007%20LOGO/Hess.logo.3415.jpg" TargetMode="External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10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2143067" y="1138936"/>
            <a:ext cx="5760231" cy="60964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0" spc="150">
                <a:solidFill>
                  <a:schemeClr val="tx1">
                    <a:lumMod val="75000"/>
                    <a:lumOff val="25000"/>
                  </a:schemeClr>
                </a:solidFill>
                <a:latin typeface="Helvetica"/>
                <a:ea typeface="+mj-ea"/>
                <a:cs typeface="+mj-cs"/>
              </a:defRPr>
            </a:lvl1pPr>
          </a:lstStyle>
          <a:p>
            <a:r>
              <a:rPr lang="en-US" sz="1600" b="1" spc="640" smtClean="0">
                <a:solidFill>
                  <a:srgbClr val="007549"/>
                </a:solidFill>
                <a:cs typeface="Helvetica"/>
              </a:rPr>
              <a:t>CREATING LAND SUPERIORITY</a:t>
            </a:r>
            <a:r>
              <a:rPr lang="en-US" sz="2400" b="1" spc="640" smtClean="0">
                <a:solidFill>
                  <a:srgbClr val="007549"/>
                </a:solidFill>
                <a:cs typeface="Helvetica"/>
              </a:rPr>
              <a:t/>
            </a:r>
            <a:br>
              <a:rPr lang="en-US" sz="2400" b="1" spc="640" smtClean="0">
                <a:solidFill>
                  <a:srgbClr val="007549"/>
                </a:solidFill>
                <a:cs typeface="Helvetica"/>
              </a:rPr>
            </a:br>
            <a:r>
              <a:rPr lang="en-US" sz="1000" spc="370" smtClean="0">
                <a:solidFill>
                  <a:srgbClr val="3C3C3B"/>
                </a:solidFill>
                <a:cs typeface="Helvetica"/>
              </a:rPr>
              <a:t>WINNING TOGETHER – THE HESS WAY</a:t>
            </a:r>
            <a:endParaRPr lang="en-US" sz="1000" spc="370" dirty="0">
              <a:solidFill>
                <a:srgbClr val="3C3C3B"/>
              </a:solidFill>
              <a:cs typeface="Helvetica"/>
            </a:endParaRPr>
          </a:p>
        </p:txBody>
      </p:sp>
      <p:sp>
        <p:nvSpPr>
          <p:cNvPr id="15" name="Subtitle 2"/>
          <p:cNvSpPr txBox="1">
            <a:spLocks/>
          </p:cNvSpPr>
          <p:nvPr/>
        </p:nvSpPr>
        <p:spPr>
          <a:xfrm>
            <a:off x="2180644" y="6078217"/>
            <a:ext cx="3147488" cy="779783"/>
          </a:xfrm>
          <a:prstGeom prst="rect">
            <a:avLst/>
          </a:prstGeom>
        </p:spPr>
        <p:txBody>
          <a:bodyPr vert="horz" lIns="0" tIns="0" rIns="0" bIns="0" rtlCol="0">
            <a:noAutofit/>
            <a:scene3d>
              <a:camera prst="orthographicFront">
                <a:rot lat="0" lon="0" rev="0"/>
              </a:camera>
              <a:lightRig rig="threePt" dir="t"/>
            </a:scene3d>
          </a:bodyPr>
          <a:lstStyle>
            <a:lvl1pPr marL="0" indent="0" algn="ctr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rgbClr val="007549"/>
              </a:buClr>
              <a:buFont typeface="Lucida Grande"/>
              <a:buNone/>
              <a:defRPr sz="1600" b="0" i="0" kern="0" spc="0" baseline="0">
                <a:solidFill>
                  <a:schemeClr val="tx1">
                    <a:tint val="75000"/>
                  </a:schemeClr>
                </a:solidFill>
                <a:latin typeface="Helvetica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rgbClr val="007549"/>
              </a:buClr>
              <a:buFont typeface="Lucida Grande"/>
              <a:buNone/>
              <a:defRPr sz="1600" b="0" i="0" kern="0" spc="0" baseline="0">
                <a:solidFill>
                  <a:schemeClr val="tx1">
                    <a:tint val="75000"/>
                  </a:schemeClr>
                </a:solidFill>
                <a:latin typeface="Helvetica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rgbClr val="007549"/>
              </a:buClr>
              <a:buFont typeface="Lucida Grande"/>
              <a:buNone/>
              <a:defRPr sz="1600" b="0" i="0" kern="0" spc="0" baseline="0">
                <a:solidFill>
                  <a:schemeClr val="tx1">
                    <a:tint val="75000"/>
                  </a:schemeClr>
                </a:solidFill>
                <a:latin typeface="Helvetica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rgbClr val="007549"/>
              </a:buClr>
              <a:buFont typeface="Lucida Grande"/>
              <a:buNone/>
              <a:defRPr sz="1600" b="0" i="0" kern="0" spc="0" baseline="0">
                <a:solidFill>
                  <a:schemeClr val="tx1">
                    <a:tint val="75000"/>
                  </a:schemeClr>
                </a:solidFill>
                <a:latin typeface="Helvetica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600"/>
              </a:spcBef>
              <a:spcAft>
                <a:spcPts val="0"/>
              </a:spcAft>
              <a:buClr>
                <a:srgbClr val="007549"/>
              </a:buClr>
              <a:buFont typeface="Lucida Grande"/>
              <a:buNone/>
              <a:defRPr sz="1600" b="0" i="0" kern="0" spc="0" baseline="0">
                <a:solidFill>
                  <a:schemeClr val="tx1">
                    <a:tint val="75000"/>
                  </a:schemeClr>
                </a:solidFill>
                <a:latin typeface="Helvetica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" b="1" spc="400" smtClean="0">
                <a:solidFill>
                  <a:srgbClr val="007549"/>
                </a:solidFill>
              </a:rPr>
              <a:t>LAND CONFERENCE</a:t>
            </a:r>
          </a:p>
          <a:p>
            <a:pPr algn="l"/>
            <a:r>
              <a:rPr lang="en-US" sz="1000" spc="400" smtClean="0"/>
              <a:t>NOVEMBER 3-6, 2014</a:t>
            </a:r>
          </a:p>
          <a:p>
            <a:pPr algn="l"/>
            <a:r>
              <a:rPr lang="en-US" sz="1000" spc="400" smtClean="0"/>
              <a:t>IRVING, TX</a:t>
            </a:r>
            <a:endParaRPr lang="en-US" sz="1000" spc="400" dirty="0"/>
          </a:p>
        </p:txBody>
      </p:sp>
      <p:pic>
        <p:nvPicPr>
          <p:cNvPr id="16" name="Hess.logo.3415.jpg" descr="/Volumes/oLo_Server/ work.NAS/hess2/2007 LOGO/Hess.logo.3415.jpg"/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496" y="256525"/>
            <a:ext cx="793830" cy="473419"/>
          </a:xfrm>
          <a:prstGeom prst="rect">
            <a:avLst/>
          </a:prstGeom>
        </p:spPr>
      </p:pic>
      <p:pic>
        <p:nvPicPr>
          <p:cNvPr id="17" name="LandComposite1FLAT.jpg" descr="/Volumes/oLo_Server/ work.NAS/hess2/Conferences/Land14/art/Finals/LandComposite1FLAT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5"/>
          <a:stretch/>
        </p:blipFill>
        <p:spPr>
          <a:xfrm>
            <a:off x="0" y="1471581"/>
            <a:ext cx="8465032" cy="4835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3798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482600" y="2324100"/>
            <a:ext cx="7747000" cy="37084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6504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14</Words>
  <Application>Microsoft Macintosh PowerPoint</Application>
  <PresentationFormat>On-screen Show (4:3)</PresentationFormat>
  <Paragraphs>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CREATING LAND SUPERIORITY WINNING TOGETHER – THE HESS WAY</dc:title>
  <dc:creator>. .</dc:creator>
  <cp:lastModifiedBy>. .</cp:lastModifiedBy>
  <cp:revision>6</cp:revision>
  <dcterms:created xsi:type="dcterms:W3CDTF">2014-10-29T14:03:47Z</dcterms:created>
  <dcterms:modified xsi:type="dcterms:W3CDTF">2014-10-29T15:45:39Z</dcterms:modified>
</cp:coreProperties>
</file>