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4" r:id="rId2"/>
  </p:sldMasterIdLst>
  <p:notesMasterIdLst>
    <p:notesMasterId r:id="rId21"/>
  </p:notesMasterIdLst>
  <p:sldIdLst>
    <p:sldId id="259" r:id="rId3"/>
    <p:sldId id="257" r:id="rId4"/>
    <p:sldId id="279" r:id="rId5"/>
    <p:sldId id="261" r:id="rId6"/>
    <p:sldId id="277" r:id="rId7"/>
    <p:sldId id="263" r:id="rId8"/>
    <p:sldId id="264" r:id="rId9"/>
    <p:sldId id="265" r:id="rId10"/>
    <p:sldId id="278" r:id="rId11"/>
    <p:sldId id="267" r:id="rId12"/>
    <p:sldId id="280" r:id="rId13"/>
    <p:sldId id="281" r:id="rId14"/>
    <p:sldId id="270" r:id="rId15"/>
    <p:sldId id="271" r:id="rId16"/>
    <p:sldId id="272" r:id="rId17"/>
    <p:sldId id="273" r:id="rId18"/>
    <p:sldId id="274" r:id="rId19"/>
    <p:sldId id="276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F29"/>
    <a:srgbClr val="EF1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6"/>
    <p:restoredTop sz="97416" autoAdjust="0"/>
  </p:normalViewPr>
  <p:slideViewPr>
    <p:cSldViewPr snapToGrid="0" snapToObjects="1">
      <p:cViewPr>
        <p:scale>
          <a:sx n="120" d="100"/>
          <a:sy n="120" d="100"/>
        </p:scale>
        <p:origin x="3056" y="22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87E71-E282-A04F-8956-F32E9D6D6327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D50A1-152B-8741-8A96-59907136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49" y="973667"/>
            <a:ext cx="8684683" cy="364068"/>
          </a:xfrm>
        </p:spPr>
        <p:txBody>
          <a:bodyPr>
            <a:noAutofit/>
          </a:bodyPr>
          <a:lstStyle>
            <a:lvl1pPr>
              <a:defRPr sz="2000">
                <a:solidFill>
                  <a:srgbClr val="E16F2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380067"/>
            <a:ext cx="8684683" cy="3454400"/>
          </a:xfrm>
        </p:spPr>
        <p:txBody>
          <a:bodyPr>
            <a:noAutofit/>
          </a:bodyPr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49" y="-63500"/>
            <a:ext cx="2057400" cy="274637"/>
          </a:xfrm>
        </p:spPr>
        <p:txBody>
          <a:bodyPr/>
          <a:lstStyle/>
          <a:p>
            <a:fld id="{E4EBF145-6BAA-3244-B98E-733D9FC1F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file://localhost/Volumes/oLo_ServerNAS02/%20work.NAS/hess2/SafetyDay/SafetyDayLogoFinal19VERT.png" TargetMode="Externa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783" y="1011239"/>
            <a:ext cx="8693150" cy="334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133" y="1370012"/>
            <a:ext cx="8703734" cy="35575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63681" y="-13216"/>
            <a:ext cx="2646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i="0" kern="0" spc="190" dirty="0" smtClean="0">
                <a:solidFill>
                  <a:schemeClr val="bg1">
                    <a:alpha val="50000"/>
                  </a:schemeClr>
                </a:solidFill>
                <a:latin typeface="Arial"/>
              </a:rPr>
              <a:t>2019 GLOBAL SAFETY APPRECIATION DAY</a:t>
            </a:r>
            <a:endParaRPr lang="en-US" sz="600" b="1" i="0" kern="0" spc="190" dirty="0">
              <a:solidFill>
                <a:schemeClr val="bg1">
                  <a:alpha val="50000"/>
                </a:scheme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900300"/>
            <a:ext cx="8686800" cy="38100"/>
          </a:xfrm>
          <a:prstGeom prst="rect">
            <a:avLst/>
          </a:prstGeom>
        </p:spPr>
      </p:pic>
      <p:pic>
        <p:nvPicPr>
          <p:cNvPr id="11" name="SafetyDayLogoFinal19VERT.png" descr="/Volumes/oLo_ServerNAS02/ work.NAS/hess2/SafetyDay/SafetyDayLogoFinal19VERT.png"/>
          <p:cNvPicPr>
            <a:picLocks noChangeAspect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3940124"/>
            <a:ext cx="609862" cy="98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4922680"/>
            <a:ext cx="8686800" cy="38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5950" y="1"/>
            <a:ext cx="2057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</a:defRPr>
            </a:lvl1pPr>
          </a:lstStyle>
          <a:p>
            <a:fld id="{E4EBF145-6BAA-3244-B98E-733D9FC1F7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baseline="0">
          <a:solidFill>
            <a:srgbClr val="E16F2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7"/>
        </a:buBlip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12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hardHatGuyRear1%20copy.png" TargetMode="External"/><Relationship Id="rId4" Type="http://schemas.openxmlformats.org/officeDocument/2006/relationships/image" Target="../media/image20.png"/><Relationship Id="rId5" Type="http://schemas.openxmlformats.org/officeDocument/2006/relationships/image" Target="file://localhost/Volumes/oLo_ServerNAS02/%20work.NAS/hess2/SafetyDay/safetyDay2019/art/rule1.png" TargetMode="External"/><Relationship Id="rId6" Type="http://schemas.openxmlformats.org/officeDocument/2006/relationships/image" Target="../media/image21.png"/><Relationship Id="rId7" Type="http://schemas.openxmlformats.org/officeDocument/2006/relationships/image" Target="file://localhost/Volumes/oLo_ServerNAS02/%20work.NAS/hess2/SafetyDay/safetyDay2019/art/rule5.png" TargetMode="External"/><Relationship Id="rId8" Type="http://schemas.openxmlformats.org/officeDocument/2006/relationships/image" Target="../media/image22.png"/><Relationship Id="rId9" Type="http://schemas.openxmlformats.org/officeDocument/2006/relationships/image" Target="file://localhost/Volumes/oLo_ServerNAS02/%20work.NAS/hess2/SafetyDay/safetyDay2019/art/rule7.png" TargetMode="External"/><Relationship Id="rId10" Type="http://schemas.openxmlformats.org/officeDocument/2006/relationships/image" Target="../media/image23.png"/><Relationship Id="rId11" Type="http://schemas.openxmlformats.org/officeDocument/2006/relationships/image" Target="file://localhost/Volumes/oLo_ServerNAS02/%20work.NAS/hess2/SafetyDay/safetyDay2019/art/rule9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S.Arne.PPTCover1.1%20copy.png" TargetMode="External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GOM.PPTCover1.1%20copy.png" TargetMode="External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JDA.PPTCover1.1%20copy.png" TargetMode="External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JDA2.PPTCover1.1%20copy.png" TargetMode="External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file://localhost/Volumes/oLo_ServerNAS02/%20work.NAS/hess2/SafetyDay/safetyDay2019/art/rule5.png" TargetMode="External"/><Relationship Id="rId12" Type="http://schemas.openxmlformats.org/officeDocument/2006/relationships/image" Target="../media/image32.png"/><Relationship Id="rId13" Type="http://schemas.openxmlformats.org/officeDocument/2006/relationships/image" Target="file://localhost/Volumes/oLo_ServerNAS02/%20work.NAS/hess2/SafetyDay/safetyDay2019/art/rule6.png" TargetMode="External"/><Relationship Id="rId14" Type="http://schemas.openxmlformats.org/officeDocument/2006/relationships/image" Target="../media/image22.png"/><Relationship Id="rId15" Type="http://schemas.openxmlformats.org/officeDocument/2006/relationships/image" Target="file://localhost/Volumes/oLo_ServerNAS02/%20work.NAS/hess2/SafetyDay/safetyDay2019/art/rule7.png" TargetMode="External"/><Relationship Id="rId16" Type="http://schemas.openxmlformats.org/officeDocument/2006/relationships/image" Target="../media/image33.png"/><Relationship Id="rId17" Type="http://schemas.openxmlformats.org/officeDocument/2006/relationships/image" Target="file://localhost/Volumes/oLo_ServerNAS02/%20work.NAS/hess2/SafetyDay/safetyDay2019/art/rule8.png" TargetMode="External"/><Relationship Id="rId18" Type="http://schemas.openxmlformats.org/officeDocument/2006/relationships/image" Target="../media/image23.png"/><Relationship Id="rId19" Type="http://schemas.openxmlformats.org/officeDocument/2006/relationships/image" Target="file://localhost/Volumes/oLo_ServerNAS02/%20work.NAS/hess2/SafetyDay/safetyDay2019/art/rule9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file://localhost/Volumes/oLo_ServerNAS02/%20work.NAS/hess2/SafetyDay/safetyDay2019/art/rule1.png" TargetMode="External"/><Relationship Id="rId4" Type="http://schemas.openxmlformats.org/officeDocument/2006/relationships/image" Target="../media/image29.png"/><Relationship Id="rId5" Type="http://schemas.openxmlformats.org/officeDocument/2006/relationships/image" Target="file://localhost/Volumes/oLo_ServerNAS02/%20work.NAS/hess2/SafetyDay/safetyDay2019/art/rule2.png" TargetMode="External"/><Relationship Id="rId6" Type="http://schemas.openxmlformats.org/officeDocument/2006/relationships/image" Target="../media/image30.png"/><Relationship Id="rId7" Type="http://schemas.openxmlformats.org/officeDocument/2006/relationships/image" Target="file://localhost/Volumes/oLo_ServerNAS02/%20work.NAS/hess2/SafetyDay/safetyDay2019/art/rule3.png" TargetMode="External"/><Relationship Id="rId8" Type="http://schemas.openxmlformats.org/officeDocument/2006/relationships/image" Target="../media/image31.png"/><Relationship Id="rId9" Type="http://schemas.openxmlformats.org/officeDocument/2006/relationships/image" Target="file://localhost/Volumes/oLo_ServerNAS02/%20work.NAS/hess2/SafetyDay/safetyDay2019/art/rule4.png" TargetMode="External"/><Relationship Id="rId10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StairsIcon1.png" TargetMode="External"/><Relationship Id="rId4" Type="http://schemas.openxmlformats.org/officeDocument/2006/relationships/image" Target="../media/image9.png"/><Relationship Id="rId5" Type="http://schemas.openxmlformats.org/officeDocument/2006/relationships/image" Target="file://localhost/Volumes/oLo_ServerNAS02/%20work.NAS/hess2/SafetyDay/safetyDay2019/art/AlarmIcon1.png" TargetMode="External"/><Relationship Id="rId6" Type="http://schemas.openxmlformats.org/officeDocument/2006/relationships/image" Target="../media/image10.png"/><Relationship Id="rId7" Type="http://schemas.openxmlformats.org/officeDocument/2006/relationships/image" Target="file://localhost/Volumes/oLo_ServerNAS02/%20work.NAS/hess2/SafetyDay/safetyDay2019/art/DoorIcon1.png" TargetMode="External"/><Relationship Id="rId8" Type="http://schemas.openxmlformats.org/officeDocument/2006/relationships/image" Target="../media/image11.png"/><Relationship Id="rId9" Type="http://schemas.openxmlformats.org/officeDocument/2006/relationships/image" Target="file://localhost/Volumes/oLo_ServerNAS02/%20work.NAS/hess2/SafetyDay/safetyDay2019/art/MusterIcon1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Rules19/art/RulesGrid3x3.cropped.png" TargetMode="External"/><Relationship Id="rId4" Type="http://schemas.openxmlformats.org/officeDocument/2006/relationships/image" Target="../media/image14.png"/><Relationship Id="rId5" Type="http://schemas.openxmlformats.org/officeDocument/2006/relationships/image" Target="file://localhost/Volumes/oLo_ServerNAS02/%20work.NAS/hess2/SafetyDay/safetyDay2019/art/RulesBook2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Rules19/art/brochureOpen1.2%20copy.png" TargetMode="External"/><Relationship Id="rId4" Type="http://schemas.openxmlformats.org/officeDocument/2006/relationships/image" Target="../media/image16.jpeg"/><Relationship Id="rId5" Type="http://schemas.openxmlformats.org/officeDocument/2006/relationships/image" Target="file://localhost/Volumes/oLo_ServerNAS02/%20work.NAS/hess2/SafetyDay/Rules19/art/Poster2.6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tonPPTCover1.1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405"/>
            <a:ext cx="9144000" cy="4463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983" y="1602318"/>
            <a:ext cx="4787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6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rdHatGuyRear1 copy.png" descr="/Volumes/oLo_ServerNAS02/ work.NAS/hess2/SafetyDay/safetyDay2019/art/hardHatGuyRear1 copy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17892"/>
          <a:stretch/>
        </p:blipFill>
        <p:spPr>
          <a:xfrm>
            <a:off x="1" y="908788"/>
            <a:ext cx="9144000" cy="42347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4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Key areas of focus for ASSET NAME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rule1.png" descr="/Volumes/oLo_ServerNAS02/ work.NAS/hess2/SafetyDay/safetyDay2019/art/rule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54" y="1221514"/>
            <a:ext cx="2396067" cy="1732675"/>
          </a:xfrm>
          <a:prstGeom prst="rect">
            <a:avLst/>
          </a:prstGeom>
        </p:spPr>
      </p:pic>
      <p:pic>
        <p:nvPicPr>
          <p:cNvPr id="5" name="rule5.png" descr="/Volumes/oLo_ServerNAS02/ work.NAS/hess2/SafetyDay/safetyDay2019/art/rule5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58" y="1221514"/>
            <a:ext cx="2396067" cy="1732675"/>
          </a:xfrm>
          <a:prstGeom prst="rect">
            <a:avLst/>
          </a:prstGeom>
        </p:spPr>
      </p:pic>
      <p:pic>
        <p:nvPicPr>
          <p:cNvPr id="6" name="rule7.png" descr="/Volumes/oLo_ServerNAS02/ work.NAS/hess2/SafetyDay/safetyDay2019/art/rule7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95" y="3044954"/>
            <a:ext cx="2396067" cy="1732675"/>
          </a:xfrm>
          <a:prstGeom prst="rect">
            <a:avLst/>
          </a:prstGeom>
        </p:spPr>
      </p:pic>
      <p:pic>
        <p:nvPicPr>
          <p:cNvPr id="8" name="rule9.png" descr="/Volumes/oLo_ServerNAS02/ work.NAS/hess2/SafetyDay/safetyDay2019/art/rule9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58" y="3044954"/>
            <a:ext cx="2396067" cy="1732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87355" y="908788"/>
            <a:ext cx="280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Pick up specific rules for asset from slide #00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09146"/>
            <a:ext cx="82223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Summary/Conclusion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5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1"/>
            <a:ext cx="82223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Next Steps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98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405"/>
            <a:ext cx="9144000" cy="4463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South Arne</a:t>
            </a:r>
            <a:endParaRPr lang="en-US" dirty="0">
              <a:solidFill>
                <a:srgbClr val="EF18D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983" y="1602318"/>
            <a:ext cx="4787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7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3819" b="4253"/>
          <a:stretch/>
        </p:blipFill>
        <p:spPr>
          <a:xfrm>
            <a:off x="-11743" y="668867"/>
            <a:ext cx="9155743" cy="4483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01333" y="1701800"/>
            <a:ext cx="4741334" cy="242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EF18D2"/>
                </a:solidFill>
              </a:rPr>
              <a:t>Bakken</a:t>
            </a:r>
            <a:endParaRPr lang="en-US" dirty="0">
              <a:solidFill>
                <a:srgbClr val="EF18D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983" y="1602318"/>
            <a:ext cx="4787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8405"/>
            <a:ext cx="9143998" cy="4463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Baldpate</a:t>
            </a:r>
            <a:endParaRPr lang="en-US" dirty="0">
              <a:solidFill>
                <a:srgbClr val="EF18D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983" y="1602318"/>
            <a:ext cx="4787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2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8405"/>
            <a:ext cx="9143998" cy="4463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JDA</a:t>
            </a:r>
            <a:endParaRPr lang="en-US" dirty="0">
              <a:solidFill>
                <a:srgbClr val="EF18D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983" y="1602318"/>
            <a:ext cx="4787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8405"/>
            <a:ext cx="9143996" cy="4463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JDA</a:t>
            </a:r>
            <a:endParaRPr lang="en-US" dirty="0">
              <a:solidFill>
                <a:srgbClr val="EF18D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983" y="1602318"/>
            <a:ext cx="4787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le1.png" descr="/Volumes/oLo_ServerNAS02/ work.NAS/hess2/SafetyDay/safetyDay2019/art/rule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335"/>
            <a:ext cx="2224086" cy="1608310"/>
          </a:xfrm>
          <a:prstGeom prst="rect">
            <a:avLst/>
          </a:prstGeom>
        </p:spPr>
      </p:pic>
      <p:pic>
        <p:nvPicPr>
          <p:cNvPr id="5" name="rule2.png" descr="/Volumes/oLo_ServerNAS02/ work.NAS/hess2/SafetyDay/safetyDay2019/art/rule2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42335"/>
            <a:ext cx="2224086" cy="1608310"/>
          </a:xfrm>
          <a:prstGeom prst="rect">
            <a:avLst/>
          </a:prstGeom>
        </p:spPr>
      </p:pic>
      <p:pic>
        <p:nvPicPr>
          <p:cNvPr id="6" name="rule3.png" descr="/Volumes/oLo_ServerNAS02/ work.NAS/hess2/SafetyDay/safetyDay2019/art/rule3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42335"/>
            <a:ext cx="2224086" cy="1608310"/>
          </a:xfrm>
          <a:prstGeom prst="rect">
            <a:avLst/>
          </a:prstGeom>
        </p:spPr>
      </p:pic>
      <p:pic>
        <p:nvPicPr>
          <p:cNvPr id="7" name="rule4.png" descr="/Volumes/oLo_ServerNAS02/ work.NAS/hess2/SafetyDay/safetyDay2019/art/rule4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44491"/>
            <a:ext cx="2224086" cy="1608310"/>
          </a:xfrm>
          <a:prstGeom prst="rect">
            <a:avLst/>
          </a:prstGeom>
        </p:spPr>
      </p:pic>
      <p:pic>
        <p:nvPicPr>
          <p:cNvPr id="8" name="rule5.png" descr="/Volumes/oLo_ServerNAS02/ work.NAS/hess2/SafetyDay/safetyDay2019/art/rule5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1744491"/>
            <a:ext cx="2224086" cy="1608310"/>
          </a:xfrm>
          <a:prstGeom prst="rect">
            <a:avLst/>
          </a:prstGeom>
        </p:spPr>
      </p:pic>
      <p:pic>
        <p:nvPicPr>
          <p:cNvPr id="9" name="rule6.png" descr="/Volumes/oLo_ServerNAS02/ work.NAS/hess2/SafetyDay/safetyDay2019/art/rule6.png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1744491"/>
            <a:ext cx="2224086" cy="1608310"/>
          </a:xfrm>
          <a:prstGeom prst="rect">
            <a:avLst/>
          </a:prstGeom>
        </p:spPr>
      </p:pic>
      <p:pic>
        <p:nvPicPr>
          <p:cNvPr id="10" name="rule7.png" descr="/Volumes/oLo_ServerNAS02/ work.NAS/hess2/SafetyDay/safetyDay2019/art/rule7.png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88625"/>
            <a:ext cx="2224086" cy="1608310"/>
          </a:xfrm>
          <a:prstGeom prst="rect">
            <a:avLst/>
          </a:prstGeom>
        </p:spPr>
      </p:pic>
      <p:pic>
        <p:nvPicPr>
          <p:cNvPr id="11" name="rule8.png" descr="/Volumes/oLo_ServerNAS02/ work.NAS/hess2/SafetyDay/safetyDay2019/art/rule8.png"/>
          <p:cNvPicPr>
            <a:picLocks noChangeAspect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3488625"/>
            <a:ext cx="2224086" cy="1608310"/>
          </a:xfrm>
          <a:prstGeom prst="rect">
            <a:avLst/>
          </a:prstGeom>
        </p:spPr>
      </p:pic>
      <p:pic>
        <p:nvPicPr>
          <p:cNvPr id="12" name="rule9.png" descr="/Volumes/oLo_ServerNAS02/ work.NAS/hess2/SafetyDay/safetyDay2019/art/rule9.png"/>
          <p:cNvPicPr>
            <a:picLocks noChangeAspect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3488625"/>
            <a:ext cx="2224086" cy="1608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>
            <a:off x="7152681" y="1619504"/>
            <a:ext cx="309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Pick up rule for your asset and place on slide #00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0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tairsIcon1.png" descr="/Volumes/oLo_ServerNAS02/ work.NAS/hess2/SafetyDay/safetyDay2019/art/StairsIcon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15" y="1562100"/>
            <a:ext cx="2017776" cy="20177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050" y="361950"/>
            <a:ext cx="8769350" cy="401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75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2000" b="0" i="0" kern="1200">
                <a:solidFill>
                  <a:srgbClr val="E16F29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Safety Moment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" name="AlarmIcon1.png" descr="/Volumes/oLo_ServerNAS02/ work.NAS/hess2/SafetyDay/safetyDay2019/art/AlarmIcon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3" y="1562100"/>
            <a:ext cx="2017776" cy="2017776"/>
          </a:xfrm>
          <a:prstGeom prst="rect">
            <a:avLst/>
          </a:prstGeom>
        </p:spPr>
      </p:pic>
      <p:pic>
        <p:nvPicPr>
          <p:cNvPr id="11" name="DoorIcon1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54" y="1562100"/>
            <a:ext cx="2017776" cy="2017776"/>
          </a:xfrm>
          <a:prstGeom prst="rect">
            <a:avLst/>
          </a:prstGeom>
        </p:spPr>
      </p:pic>
      <p:pic>
        <p:nvPicPr>
          <p:cNvPr id="14" name="MusterIcon1.png" descr="/Volumes/oLo_ServerNAS02/ work.NAS/hess2/SafetyDay/safetyDay2019/art/MusterIcon1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76" y="1562100"/>
            <a:ext cx="2017776" cy="20177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5851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Alarms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65826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Exits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8098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Stairs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7495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Muster Point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Neue-Medium" charset="0"/>
              </a:rPr>
              <a:t>Today’s Objectives: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Celebrate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11 Years of ‘Global Safety Appreciation Days’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Reaffirm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Our Safety Goal is Zero incidents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Discuss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Our Performance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Show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how Lean and Safety Work Together 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Discuss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actions we can take to drive continuous improvement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174" y="317614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2019 Global Safety Appreciation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8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0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Message from Greg</a:t>
            </a:r>
          </a:p>
        </p:txBody>
      </p:sp>
      <p:pic>
        <p:nvPicPr>
          <p:cNvPr id="6" name="Monitor1.2sm.psd" descr="/Volumes/oLo_ServerNAS02/ work.NAS/hess2/SafetyDay/safetyDay2019/art/Monitor1.2sm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0" t="-9996" r="-3844" b="9994"/>
          <a:stretch/>
        </p:blipFill>
        <p:spPr>
          <a:xfrm>
            <a:off x="1320802" y="622080"/>
            <a:ext cx="6220143" cy="45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Why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278467"/>
            <a:ext cx="8676217" cy="34544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Severe incident reduction was identified as a key focus item by Hess </a:t>
            </a:r>
            <a:br>
              <a:rPr lang="en-US" dirty="0" smtClean="0"/>
            </a:br>
            <a:r>
              <a:rPr lang="en-US" dirty="0" smtClean="0"/>
              <a:t>Senior Management. Statistical analysis has indicated certain high-risk activities contributed to a majority of our severe incidents.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 dirty="0"/>
              <a:t>To help mitigate these severe incidents, the Hess Rules have been developed to: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Set expectations around high risk activities,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Provide a platform to discuss the risks associated with these activities,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Provide a simple resource to improve safe behaviors,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Describe basic global requirements for (but not replace) local safe work practices,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Give all employees the ability to spot unsafe behaviors associated with those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activities</a:t>
            </a:r>
            <a:r>
              <a:rPr lang="en-US" sz="1700" dirty="0"/>
              <a:t>, and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Ensure appropriate consequences are applied when poor behavior occurs.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174" y="368414"/>
            <a:ext cx="82223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The Hess Rules</a:t>
            </a:r>
          </a:p>
        </p:txBody>
      </p:sp>
    </p:spTree>
    <p:extLst>
      <p:ext uri="{BB962C8B-B14F-4D97-AF65-F5344CB8AC3E}">
        <p14:creationId xmlns:p14="http://schemas.microsoft.com/office/powerpoint/2010/main" val="21434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ulesGrid3x3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11" y="962490"/>
            <a:ext cx="6919490" cy="39989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74" y="1107846"/>
            <a:ext cx="1451378" cy="22747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E16F29"/>
                </a:solidFill>
              </a:rPr>
              <a:t>9 Rules Redefined</a:t>
            </a:r>
            <a:endParaRPr lang="en-US" dirty="0">
              <a:solidFill>
                <a:srgbClr val="E16F2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6</a:t>
            </a:fld>
            <a:endParaRPr lang="en-US"/>
          </a:p>
        </p:txBody>
      </p:sp>
      <p:pic>
        <p:nvPicPr>
          <p:cNvPr id="6" name="RulesBook1.psd"/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b="36597"/>
          <a:stretch/>
        </p:blipFill>
        <p:spPr>
          <a:xfrm>
            <a:off x="0" y="3506871"/>
            <a:ext cx="1971161" cy="1642966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18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The Hess Rules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06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7</a:t>
            </a:fld>
            <a:endParaRPr lang="en-US"/>
          </a:p>
        </p:txBody>
      </p:sp>
      <p:pic>
        <p:nvPicPr>
          <p:cNvPr id="7" name="brochureOpen1 copy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3952" r="7868" b="10187"/>
          <a:stretch/>
        </p:blipFill>
        <p:spPr>
          <a:xfrm>
            <a:off x="-1" y="925234"/>
            <a:ext cx="9144001" cy="42817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6050" y="316590"/>
            <a:ext cx="876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Updated Rules Poster and Brochure</a:t>
            </a:r>
          </a:p>
        </p:txBody>
      </p:sp>
      <p:pic>
        <p:nvPicPr>
          <p:cNvPr id="2" name="Poster2.6.jpg" descr="/Volumes/oLo_ServerNAS02/ work.NAS/hess2/SafetyDay/Rules19/art/Poster2.6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" y="1018590"/>
            <a:ext cx="2620433" cy="3947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2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74" y="1107846"/>
            <a:ext cx="9291406" cy="334397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E16F29"/>
                </a:solidFill>
              </a:rPr>
              <a:t> It starts with Occupational safety and </a:t>
            </a:r>
            <a:r>
              <a:rPr lang="en-US" dirty="0" smtClean="0">
                <a:solidFill>
                  <a:srgbClr val="E16F29"/>
                </a:solidFill>
              </a:rPr>
              <a:t>Process</a:t>
            </a:r>
            <a:endParaRPr lang="en-US" dirty="0">
              <a:solidFill>
                <a:srgbClr val="E16F2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9324" y="1503360"/>
            <a:ext cx="7924260" cy="1334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4686" y="1507948"/>
            <a:ext cx="2630621" cy="11079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 Narrow"/>
                <a:cs typeface="Arial Narrow"/>
              </a:rPr>
              <a:t>OCCUPATIONAL SAFETY</a:t>
            </a:r>
          </a:p>
          <a:p>
            <a:r>
              <a:rPr lang="en-US" sz="1600" i="1" dirty="0">
                <a:solidFill>
                  <a:srgbClr val="008000"/>
                </a:solidFill>
              </a:rPr>
              <a:t>Preventing injuries and illnesses to ourselves and coworkers</a:t>
            </a:r>
            <a:r>
              <a:rPr lang="en-US" sz="1600" i="1" dirty="0" smtClean="0">
                <a:solidFill>
                  <a:srgbClr val="008000"/>
                </a:solidFill>
              </a:rPr>
              <a:t>.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9551" y="1643413"/>
            <a:ext cx="3169649" cy="11028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Largely controlled through workforce behaviors</a:t>
            </a:r>
          </a:p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Performing Job Safety Analysis, Drops prevention, following Hess Rules &amp; safety procedures, etc</a:t>
            </a:r>
            <a:r>
              <a:rPr lang="en-US" sz="2000" baseline="30000" dirty="0" smtClean="0"/>
              <a:t>.</a:t>
            </a:r>
            <a:endParaRPr lang="en-US" sz="2000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840" y="1458000"/>
            <a:ext cx="1562100" cy="1422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9324" y="2956296"/>
            <a:ext cx="7924260" cy="146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4686" y="2963248"/>
            <a:ext cx="26306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Narrow"/>
                <a:cs typeface="Arial Narrow"/>
              </a:rPr>
              <a:t>PROCESS SAFETY</a:t>
            </a:r>
          </a:p>
          <a:p>
            <a:r>
              <a:rPr lang="en-US" sz="1600" i="1" dirty="0">
                <a:solidFill>
                  <a:srgbClr val="28744D"/>
                </a:solidFill>
                <a:latin typeface="HelveticaNeue-Italic"/>
              </a:rPr>
              <a:t>LOPC incidents, which can escalate to Major Accident Events.</a:t>
            </a:r>
          </a:p>
          <a:p>
            <a:r>
              <a:rPr lang="en-US" sz="1600" b="1" i="1" dirty="0">
                <a:solidFill>
                  <a:srgbClr val="28744D"/>
                </a:solidFill>
                <a:latin typeface="HelveticaNeue-BoldItalic"/>
              </a:rPr>
              <a:t>Keep it in the Pipes!</a:t>
            </a:r>
            <a:r>
              <a:rPr lang="en-US" sz="1600" i="1" dirty="0" smtClean="0">
                <a:solidFill>
                  <a:srgbClr val="008000"/>
                </a:solidFill>
              </a:rPr>
              <a:t>.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9551" y="3107181"/>
            <a:ext cx="3000316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Largely controlled by equipment design, 33 operations and maintenance practices</a:t>
            </a:r>
          </a:p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Design Standards, operating procedures, safety critical equipment maintenance, etc.</a:t>
            </a:r>
          </a:p>
        </p:txBody>
      </p:sp>
      <p:pic>
        <p:nvPicPr>
          <p:cNvPr id="15" name="Bakken_Winter_2013__Tinted.psd" descr="/Volumes/oLo_ServerNAS02/ work.NAS/hess2/art/bakken/Bakken_Winter_2013__Tinted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6" t="17984" r="3148"/>
          <a:stretch/>
        </p:blipFill>
        <p:spPr>
          <a:xfrm>
            <a:off x="6336816" y="2974012"/>
            <a:ext cx="1956768" cy="14506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4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Our Goal is Zero Incidents</a:t>
            </a:r>
          </a:p>
        </p:txBody>
      </p:sp>
    </p:spTree>
    <p:extLst>
      <p:ext uri="{BB962C8B-B14F-4D97-AF65-F5344CB8AC3E}">
        <p14:creationId xmlns:p14="http://schemas.microsoft.com/office/powerpoint/2010/main" val="33121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With data and topic </a:t>
            </a:r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6050" y="316590"/>
            <a:ext cx="876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Customizable section for assets</a:t>
            </a:r>
          </a:p>
        </p:txBody>
      </p:sp>
    </p:spTree>
    <p:extLst>
      <p:ext uri="{BB962C8B-B14F-4D97-AF65-F5344CB8AC3E}">
        <p14:creationId xmlns:p14="http://schemas.microsoft.com/office/powerpoint/2010/main" val="2771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230</Words>
  <Application>Microsoft Macintosh PowerPoint</Application>
  <PresentationFormat>On-screen Show (16:9)</PresentationFormat>
  <Paragraphs>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Calibri</vt:lpstr>
      <vt:lpstr>HelveticaNeue-BoldItalic</vt:lpstr>
      <vt:lpstr>HelveticaNeue-Italic</vt:lpstr>
      <vt:lpstr>HelveticaNeue-Medium</vt:lpstr>
      <vt:lpstr>HelveticaNeue-Roman</vt:lpstr>
      <vt:lpstr>text slide 2</vt:lpstr>
      <vt:lpstr>blank</vt:lpstr>
      <vt:lpstr>PowerPoint Presentation</vt:lpstr>
      <vt:lpstr>PowerPoint Presentation</vt:lpstr>
      <vt:lpstr>Welcome</vt:lpstr>
      <vt:lpstr>PowerPoint Presentation</vt:lpstr>
      <vt:lpstr>Why Rules</vt:lpstr>
      <vt:lpstr>PowerPoint Presentation</vt:lpstr>
      <vt:lpstr>PowerPoint Presentation</vt:lpstr>
      <vt:lpstr>PowerPoint Presentation</vt:lpstr>
      <vt:lpstr>With data and topic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L</dc:creator>
  <cp:lastModifiedBy>Microsoft Office User</cp:lastModifiedBy>
  <cp:revision>53</cp:revision>
  <dcterms:created xsi:type="dcterms:W3CDTF">2019-10-04T13:44:54Z</dcterms:created>
  <dcterms:modified xsi:type="dcterms:W3CDTF">2019-10-21T21:24:53Z</dcterms:modified>
</cp:coreProperties>
</file>