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54" r:id="rId2"/>
  </p:sldMasterIdLst>
  <p:notesMasterIdLst>
    <p:notesMasterId r:id="rId16"/>
  </p:notesMasterIdLst>
  <p:sldIdLst>
    <p:sldId id="282" r:id="rId3"/>
    <p:sldId id="257" r:id="rId4"/>
    <p:sldId id="279" r:id="rId5"/>
    <p:sldId id="261" r:id="rId6"/>
    <p:sldId id="277" r:id="rId7"/>
    <p:sldId id="263" r:id="rId8"/>
    <p:sldId id="264" r:id="rId9"/>
    <p:sldId id="265" r:id="rId10"/>
    <p:sldId id="278" r:id="rId11"/>
    <p:sldId id="267" r:id="rId12"/>
    <p:sldId id="280" r:id="rId13"/>
    <p:sldId id="281" r:id="rId14"/>
    <p:sldId id="276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F29"/>
    <a:srgbClr val="EF18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7"/>
    <p:restoredTop sz="94898"/>
  </p:normalViewPr>
  <p:slideViewPr>
    <p:cSldViewPr snapToGrid="0" snapToObjects="1">
      <p:cViewPr varScale="1">
        <p:scale>
          <a:sx n="138" d="100"/>
          <a:sy n="138" d="100"/>
        </p:scale>
        <p:origin x="184" y="4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87E71-E282-A04F-8956-F32E9D6D6327}" type="datetimeFigureOut">
              <a:rPr lang="en-US" smtClean="0"/>
              <a:t>10/7/20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D50A1-152B-8741-8A96-59907136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3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49" y="973667"/>
            <a:ext cx="8684683" cy="364068"/>
          </a:xfrm>
        </p:spPr>
        <p:txBody>
          <a:bodyPr>
            <a:noAutofit/>
          </a:bodyPr>
          <a:lstStyle>
            <a:lvl1pPr>
              <a:defRPr sz="2000">
                <a:solidFill>
                  <a:srgbClr val="E16F2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49" y="1380067"/>
            <a:ext cx="8684683" cy="3454400"/>
          </a:xfrm>
        </p:spPr>
        <p:txBody>
          <a:bodyPr>
            <a:noAutofit/>
          </a:bodyPr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8949" y="-63500"/>
            <a:ext cx="2057400" cy="274637"/>
          </a:xfrm>
        </p:spPr>
        <p:txBody>
          <a:bodyPr/>
          <a:lstStyle/>
          <a:p>
            <a:fld id="{E4EBF145-6BAA-3244-B98E-733D9FC1F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91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783" y="1011239"/>
            <a:ext cx="8693150" cy="33496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133" y="1370012"/>
            <a:ext cx="8703734" cy="35575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63681" y="-13216"/>
            <a:ext cx="26468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i="0" kern="0" spc="190" dirty="0">
                <a:solidFill>
                  <a:schemeClr val="bg1">
                    <a:alpha val="50000"/>
                  </a:schemeClr>
                </a:solidFill>
                <a:latin typeface="Arial"/>
              </a:rPr>
              <a:t>2020 GLOBAL SAFETY APPRECIATION DAY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8600" y="900300"/>
            <a:ext cx="8686800" cy="38100"/>
          </a:xfrm>
          <a:prstGeom prst="rect">
            <a:avLst/>
          </a:prstGeom>
        </p:spPr>
      </p:pic>
      <p:pic>
        <p:nvPicPr>
          <p:cNvPr id="11" name="SafetyDayLogoFinal19VERT.png"/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381581" y="3940124"/>
            <a:ext cx="598000" cy="982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8600" y="4922680"/>
            <a:ext cx="8686800" cy="381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65950" y="1"/>
            <a:ext cx="2057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</a:defRPr>
            </a:lvl1pPr>
          </a:lstStyle>
          <a:p>
            <a:fld id="{E4EBF145-6BAA-3244-B98E-733D9FC1F7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57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 baseline="0">
          <a:solidFill>
            <a:srgbClr val="E16F2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6"/>
        </a:buBlip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6"/>
        </a:buBlip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6"/>
        </a:buBlip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6"/>
        </a:buBlip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6"/>
        </a:buBlip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12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safetyDay2019/art/covers/S.Arne.PPTCover1.1%20copy.p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file://localhost/Volumes/oLo_ServerNAS02/%20work.NAS/hess2/SafetyDay/safetyDay2019/art/hardHatGuyRear1%20copy.png" TargetMode="External"/><Relationship Id="rId7" Type="http://schemas.openxmlformats.org/officeDocument/2006/relationships/image" Target="file://localhost/Volumes/oLo_ServerNAS02/%20work.NAS/hess2/SafetyDay/safetyDay2019/art/rule5.p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file://localhost/Volumes/oLo_ServerNAS02/%20work.NAS/hess2/SafetyDay/safetyDay2019/art/rule9.png" TargetMode="External"/><Relationship Id="rId5" Type="http://schemas.openxmlformats.org/officeDocument/2006/relationships/image" Target="file://localhost/Volumes/oLo_ServerNAS02/%20work.NAS/hess2/SafetyDay/safetyDay2019/art/rule1.png" TargetMode="Externa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file://localhost/Volumes/oLo_ServerNAS02/%20work.NAS/hess2/SafetyDay/safetyDay2019/art/rule7.pn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file://localhost/Volumes/oLo_ServerNAS02/%20work.NAS/hess2/SafetyDay/safetyDay2019/art/rule6.png" TargetMode="External"/><Relationship Id="rId18" Type="http://schemas.openxmlformats.org/officeDocument/2006/relationships/image" Target="../media/image22.png"/><Relationship Id="rId3" Type="http://schemas.openxmlformats.org/officeDocument/2006/relationships/image" Target="file://localhost/Volumes/oLo_ServerNAS02/%20work.NAS/hess2/SafetyDay/safetyDay2019/art/rule1.png" TargetMode="External"/><Relationship Id="rId7" Type="http://schemas.openxmlformats.org/officeDocument/2006/relationships/image" Target="file://localhost/Volumes/oLo_ServerNAS02/%20work.NAS/hess2/SafetyDay/safetyDay2019/art/rule3.png" TargetMode="External"/><Relationship Id="rId12" Type="http://schemas.openxmlformats.org/officeDocument/2006/relationships/image" Target="../media/image26.png"/><Relationship Id="rId17" Type="http://schemas.openxmlformats.org/officeDocument/2006/relationships/image" Target="file://localhost/Volumes/oLo_ServerNAS02/%20work.NAS/hess2/SafetyDay/safetyDay2019/art/rule8.png" TargetMode="External"/><Relationship Id="rId2" Type="http://schemas.openxmlformats.org/officeDocument/2006/relationships/image" Target="../media/image19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file://localhost/Volumes/oLo_ServerNAS02/%20work.NAS/hess2/SafetyDay/safetyDay2019/art/rule5.png" TargetMode="External"/><Relationship Id="rId5" Type="http://schemas.openxmlformats.org/officeDocument/2006/relationships/image" Target="file://localhost/Volumes/oLo_ServerNAS02/%20work.NAS/hess2/SafetyDay/safetyDay2019/art/rule2.png" TargetMode="External"/><Relationship Id="rId15" Type="http://schemas.openxmlformats.org/officeDocument/2006/relationships/image" Target="file://localhost/Volumes/oLo_ServerNAS02/%20work.NAS/hess2/SafetyDay/safetyDay2019/art/rule7.png" TargetMode="External"/><Relationship Id="rId10" Type="http://schemas.openxmlformats.org/officeDocument/2006/relationships/image" Target="../media/image20.png"/><Relationship Id="rId19" Type="http://schemas.openxmlformats.org/officeDocument/2006/relationships/image" Target="file://localhost/Volumes/oLo_ServerNAS02/%20work.NAS/hess2/SafetyDay/safetyDay2019/art/rule9.png" TargetMode="External"/><Relationship Id="rId4" Type="http://schemas.openxmlformats.org/officeDocument/2006/relationships/image" Target="../media/image23.png"/><Relationship Id="rId9" Type="http://schemas.openxmlformats.org/officeDocument/2006/relationships/image" Target="file://localhost/Volumes/oLo_ServerNAS02/%20work.NAS/hess2/SafetyDay/safetyDay2019/art/rule4.png" TargetMode="External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file://localhost/Volumes/oLo_ServerNAS02/%20work.NAS/hess2/SafetyDay/safetyDay2019/art/StairsIcon1.png" TargetMode="External"/><Relationship Id="rId7" Type="http://schemas.openxmlformats.org/officeDocument/2006/relationships/image" Target="file://localhost/Volumes/oLo_ServerNAS02/%20work.NAS/hess2/SafetyDay/safetyDay2019/art/DoorIcon1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file://localhost/Volumes/oLo_ServerNAS02/%20work.NAS/hess2/SafetyDay/safetyDay2019/art/AlarmIcon1.png" TargetMode="External"/><Relationship Id="rId4" Type="http://schemas.openxmlformats.org/officeDocument/2006/relationships/image" Target="../media/image8.png"/><Relationship Id="rId9" Type="http://schemas.openxmlformats.org/officeDocument/2006/relationships/image" Target="file://localhost/Volumes/oLo_ServerNAS02/%20work.NAS/hess2/SafetyDay/safetyDay2019/art/MusterIcon1.pn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Rules19/art/RulesGrid3x3.cropped.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Rules19/art/brochureOpen1%20copy.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file://localhost/Volumes/oLo_ServerNAS02/%20work.NAS/hess2/SafetyDay/Rules19/art/Poster2.6.jpg" TargetMode="Externa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6293D1-F2F5-E846-AF6F-B7F356544F03}"/>
              </a:ext>
            </a:extLst>
          </p:cNvPr>
          <p:cNvSpPr/>
          <p:nvPr/>
        </p:nvSpPr>
        <p:spPr>
          <a:xfrm>
            <a:off x="0" y="-8467"/>
            <a:ext cx="9144000" cy="699032"/>
          </a:xfrm>
          <a:prstGeom prst="rect">
            <a:avLst/>
          </a:prstGeom>
          <a:solidFill>
            <a:srgbClr val="E16F2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405"/>
            <a:ext cx="9144000" cy="44635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921" t="8322" r="1998" b="10346"/>
          <a:stretch/>
        </p:blipFill>
        <p:spPr>
          <a:xfrm>
            <a:off x="2331081" y="1756702"/>
            <a:ext cx="4531537" cy="22906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91DAC1-9547-8540-A5A4-EB8E8E4D3120}"/>
              </a:ext>
            </a:extLst>
          </p:cNvPr>
          <p:cNvSpPr txBox="1"/>
          <p:nvPr/>
        </p:nvSpPr>
        <p:spPr>
          <a:xfrm>
            <a:off x="221673" y="226740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November 2020</a:t>
            </a:r>
          </a:p>
        </p:txBody>
      </p:sp>
    </p:spTree>
    <p:extLst>
      <p:ext uri="{BB962C8B-B14F-4D97-AF65-F5344CB8AC3E}">
        <p14:creationId xmlns:p14="http://schemas.microsoft.com/office/powerpoint/2010/main" val="1575593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ardHatGuyRear1 copy.png" descr="/Volumes/oLo_ServerNAS02/ work.NAS/hess2/SafetyDay/safetyDay2019/art/hardHatGuyRear1 copy.png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r="17892"/>
          <a:stretch/>
        </p:blipFill>
        <p:spPr>
          <a:xfrm>
            <a:off x="1" y="908788"/>
            <a:ext cx="9144000" cy="42347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174" y="326084"/>
            <a:ext cx="8222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Key areas of focus for ASSET NAME</a:t>
            </a:r>
          </a:p>
        </p:txBody>
      </p:sp>
      <p:pic>
        <p:nvPicPr>
          <p:cNvPr id="2" name="rule1.png" descr="/Volumes/oLo_ServerNAS02/ work.NAS/hess2/SafetyDay/safetyDay2019/art/rule1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454" y="1221514"/>
            <a:ext cx="2396067" cy="1732675"/>
          </a:xfrm>
          <a:prstGeom prst="rect">
            <a:avLst/>
          </a:prstGeom>
        </p:spPr>
      </p:pic>
      <p:pic>
        <p:nvPicPr>
          <p:cNvPr id="5" name="rule5.png" descr="/Volumes/oLo_ServerNAS02/ work.NAS/hess2/SafetyDay/safetyDay2019/art/rule5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58" y="1221514"/>
            <a:ext cx="2396067" cy="1732675"/>
          </a:xfrm>
          <a:prstGeom prst="rect">
            <a:avLst/>
          </a:prstGeom>
        </p:spPr>
      </p:pic>
      <p:pic>
        <p:nvPicPr>
          <p:cNvPr id="6" name="rule7.png" descr="/Volumes/oLo_ServerNAS02/ work.NAS/hess2/SafetyDay/safetyDay2019/art/rule7.png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95" y="3044954"/>
            <a:ext cx="2396067" cy="1732675"/>
          </a:xfrm>
          <a:prstGeom prst="rect">
            <a:avLst/>
          </a:prstGeom>
        </p:spPr>
      </p:pic>
      <p:pic>
        <p:nvPicPr>
          <p:cNvPr id="8" name="rule9.png" descr="/Volumes/oLo_ServerNAS02/ work.NAS/hess2/SafetyDay/safetyDay2019/art/rule9.png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58" y="3044954"/>
            <a:ext cx="2396067" cy="17326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23466" y="881902"/>
            <a:ext cx="4597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EF18D2"/>
                </a:solidFill>
              </a:rPr>
              <a:t>Pick up specific rules for asset from slide #14</a:t>
            </a:r>
          </a:p>
        </p:txBody>
      </p:sp>
    </p:spTree>
    <p:extLst>
      <p:ext uri="{BB962C8B-B14F-4D97-AF65-F5344CB8AC3E}">
        <p14:creationId xmlns:p14="http://schemas.microsoft.com/office/powerpoint/2010/main" val="3214296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174" y="309146"/>
            <a:ext cx="822231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Summary/Conclusion</a:t>
            </a:r>
          </a:p>
        </p:txBody>
      </p:sp>
    </p:spTree>
    <p:extLst>
      <p:ext uri="{BB962C8B-B14F-4D97-AF65-F5344CB8AC3E}">
        <p14:creationId xmlns:p14="http://schemas.microsoft.com/office/powerpoint/2010/main" val="989547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174" y="326081"/>
            <a:ext cx="822231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1239813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ule1.png" descr="/Volumes/oLo_ServerNAS02/ work.NAS/hess2/SafetyDay/safetyDay2019/art/rule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2335"/>
            <a:ext cx="2224086" cy="1608310"/>
          </a:xfrm>
          <a:prstGeom prst="rect">
            <a:avLst/>
          </a:prstGeom>
        </p:spPr>
      </p:pic>
      <p:pic>
        <p:nvPicPr>
          <p:cNvPr id="5" name="rule2.png" descr="/Volumes/oLo_ServerNAS02/ work.NAS/hess2/SafetyDay/safetyDay2019/art/rule2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68" y="42335"/>
            <a:ext cx="2224086" cy="1608310"/>
          </a:xfrm>
          <a:prstGeom prst="rect">
            <a:avLst/>
          </a:prstGeom>
        </p:spPr>
      </p:pic>
      <p:pic>
        <p:nvPicPr>
          <p:cNvPr id="6" name="rule3.png" descr="/Volumes/oLo_ServerNAS02/ work.NAS/hess2/SafetyDay/safetyDay2019/art/rule3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66" y="42335"/>
            <a:ext cx="2224086" cy="1608310"/>
          </a:xfrm>
          <a:prstGeom prst="rect">
            <a:avLst/>
          </a:prstGeom>
        </p:spPr>
      </p:pic>
      <p:pic>
        <p:nvPicPr>
          <p:cNvPr id="7" name="rule4.png" descr="/Volumes/oLo_ServerNAS02/ work.NAS/hess2/SafetyDay/safetyDay2019/art/rule4.png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44491"/>
            <a:ext cx="2224086" cy="1608310"/>
          </a:xfrm>
          <a:prstGeom prst="rect">
            <a:avLst/>
          </a:prstGeom>
        </p:spPr>
      </p:pic>
      <p:pic>
        <p:nvPicPr>
          <p:cNvPr id="8" name="rule5.png" descr="/Volumes/oLo_ServerNAS02/ work.NAS/hess2/SafetyDay/safetyDay2019/art/rule5.png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68" y="1744491"/>
            <a:ext cx="2224086" cy="1608310"/>
          </a:xfrm>
          <a:prstGeom prst="rect">
            <a:avLst/>
          </a:prstGeom>
        </p:spPr>
      </p:pic>
      <p:pic>
        <p:nvPicPr>
          <p:cNvPr id="9" name="rule6.png" descr="/Volumes/oLo_ServerNAS02/ work.NAS/hess2/SafetyDay/safetyDay2019/art/rule6.png"/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66" y="1744491"/>
            <a:ext cx="2224086" cy="1608310"/>
          </a:xfrm>
          <a:prstGeom prst="rect">
            <a:avLst/>
          </a:prstGeom>
        </p:spPr>
      </p:pic>
      <p:pic>
        <p:nvPicPr>
          <p:cNvPr id="10" name="rule7.png" descr="/Volumes/oLo_ServerNAS02/ work.NAS/hess2/SafetyDay/safetyDay2019/art/rule7.png"/>
          <p:cNvPicPr>
            <a:picLocks noChangeAspect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88625"/>
            <a:ext cx="2224086" cy="1608310"/>
          </a:xfrm>
          <a:prstGeom prst="rect">
            <a:avLst/>
          </a:prstGeom>
        </p:spPr>
      </p:pic>
      <p:pic>
        <p:nvPicPr>
          <p:cNvPr id="11" name="rule8.png" descr="/Volumes/oLo_ServerNAS02/ work.NAS/hess2/SafetyDay/safetyDay2019/art/rule8.png"/>
          <p:cNvPicPr>
            <a:picLocks noChangeAspect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68" y="3488625"/>
            <a:ext cx="2224086" cy="1608310"/>
          </a:xfrm>
          <a:prstGeom prst="rect">
            <a:avLst/>
          </a:prstGeom>
        </p:spPr>
      </p:pic>
      <p:pic>
        <p:nvPicPr>
          <p:cNvPr id="12" name="rule9.png" descr="/Volumes/oLo_ServerNAS02/ work.NAS/hess2/SafetyDay/safetyDay2019/art/rule9.png"/>
          <p:cNvPicPr>
            <a:picLocks noChangeAspect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66" y="3488625"/>
            <a:ext cx="2224086" cy="16083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5400000">
            <a:off x="7152681" y="1619504"/>
            <a:ext cx="3091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F18D2"/>
                </a:solidFill>
              </a:rPr>
              <a:t>Pick up rule for your asset and place on slide #00</a:t>
            </a:r>
          </a:p>
        </p:txBody>
      </p:sp>
    </p:spTree>
    <p:extLst>
      <p:ext uri="{BB962C8B-B14F-4D97-AF65-F5344CB8AC3E}">
        <p14:creationId xmlns:p14="http://schemas.microsoft.com/office/powerpoint/2010/main" val="1856906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tairsIcon1.png" descr="/Volumes/oLo_ServerNAS02/ work.NAS/hess2/SafetyDay/safetyDay2019/art/StairsIcon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15" y="1562100"/>
            <a:ext cx="2017776" cy="201777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6050" y="361950"/>
            <a:ext cx="8769350" cy="4017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75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2000" b="0" i="0" kern="1200">
                <a:solidFill>
                  <a:srgbClr val="E16F29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6050" y="316590"/>
            <a:ext cx="876935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/>
              </a:rPr>
              <a:t>Safety Moment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0" name="AlarmIcon1.png" descr="/Volumes/oLo_ServerNAS02/ work.NAS/hess2/SafetyDay/safetyDay2019/art/AlarmIcon1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3" y="1562100"/>
            <a:ext cx="2017776" cy="2017776"/>
          </a:xfrm>
          <a:prstGeom prst="rect">
            <a:avLst/>
          </a:prstGeom>
        </p:spPr>
      </p:pic>
      <p:pic>
        <p:nvPicPr>
          <p:cNvPr id="11" name="DoorIcon1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54" y="1562100"/>
            <a:ext cx="2017776" cy="2017776"/>
          </a:xfrm>
          <a:prstGeom prst="rect">
            <a:avLst/>
          </a:prstGeom>
        </p:spPr>
      </p:pic>
      <p:pic>
        <p:nvPicPr>
          <p:cNvPr id="14" name="MusterIcon1.png" descr="/Volumes/oLo_ServerNAS02/ work.NAS/hess2/SafetyDay/safetyDay2019/art/MusterIcon1.png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76" y="1562100"/>
            <a:ext cx="2017776" cy="20177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5851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Alarms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65826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Exits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78098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Stairs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7495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Muster Point</a:t>
            </a:r>
          </a:p>
        </p:txBody>
      </p:sp>
    </p:spTree>
    <p:extLst>
      <p:ext uri="{BB962C8B-B14F-4D97-AF65-F5344CB8AC3E}">
        <p14:creationId xmlns:p14="http://schemas.microsoft.com/office/powerpoint/2010/main" val="237478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Welcome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HelveticaNeue-Medium" charset="0"/>
              </a:rPr>
              <a:t>Today’s Objectives:</a:t>
            </a:r>
          </a:p>
          <a:p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Celebrate 11 Years of ‘Global Safety Appreciation Days’</a:t>
            </a:r>
          </a:p>
          <a:p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Reaffirm Our Safety Goal is Zero incidents</a:t>
            </a:r>
          </a:p>
          <a:p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Discuss Our Performance</a:t>
            </a:r>
          </a:p>
          <a:p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Show how Lean and Safety Work Together </a:t>
            </a:r>
          </a:p>
          <a:p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Discuss actions we can take to drive continuous improvement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9174" y="317614"/>
            <a:ext cx="8222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2019 Global Safety Appreciation Day</a:t>
            </a:r>
          </a:p>
        </p:txBody>
      </p:sp>
    </p:spTree>
    <p:extLst>
      <p:ext uri="{BB962C8B-B14F-4D97-AF65-F5344CB8AC3E}">
        <p14:creationId xmlns:p14="http://schemas.microsoft.com/office/powerpoint/2010/main" val="323843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174" y="326080"/>
            <a:ext cx="8222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 Message from Greg</a:t>
            </a:r>
          </a:p>
        </p:txBody>
      </p:sp>
      <p:pic>
        <p:nvPicPr>
          <p:cNvPr id="6" name="Monitor1.2sm.psd" descr="/Volumes/oLo_ServerNAS02/ work.NAS/hess2/SafetyDay/safetyDay2019/art/Monitor1.2sm.ps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0" t="-9996" r="-3844" b="9994"/>
          <a:stretch/>
        </p:blipFill>
        <p:spPr>
          <a:xfrm>
            <a:off x="1320802" y="622080"/>
            <a:ext cx="6220143" cy="452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68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Why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49" y="1278467"/>
            <a:ext cx="8676217" cy="345440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Severe incident reduction was identified as a key focus item by Hess </a:t>
            </a:r>
            <a:br>
              <a:rPr lang="en-US" dirty="0"/>
            </a:br>
            <a:r>
              <a:rPr lang="en-US" dirty="0"/>
              <a:t>Senior Management. Statistical analysis has indicated certain high-risk activities contributed to a majority of our severe incidents.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700" dirty="0"/>
              <a:t>To help mitigate these severe incidents, the Hess Rules have been developed to: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Set expectations around high risk activities,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Provide a platform to discuss the risks associated with these activities,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Provide a simple resource to improve safe behaviors,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Describe basic global requirements for (but not replace) local safe work practices,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Give all employees the ability to spot unsafe behaviors associated with those </a:t>
            </a:r>
            <a:br>
              <a:rPr lang="en-US" sz="1700" dirty="0"/>
            </a:br>
            <a:r>
              <a:rPr lang="en-US" sz="1700" dirty="0"/>
              <a:t>activities, and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Ensure appropriate consequences are applied when poor behavior occurs.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9174" y="368414"/>
            <a:ext cx="822231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</a:rPr>
              <a:t>The Hess Rules</a:t>
            </a:r>
          </a:p>
        </p:txBody>
      </p:sp>
    </p:spTree>
    <p:extLst>
      <p:ext uri="{BB962C8B-B14F-4D97-AF65-F5344CB8AC3E}">
        <p14:creationId xmlns:p14="http://schemas.microsoft.com/office/powerpoint/2010/main" val="2143427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ulesGrid3x3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11" y="962490"/>
            <a:ext cx="6919490" cy="399897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9174" y="1107846"/>
            <a:ext cx="1451378" cy="227471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E16F29"/>
                </a:solidFill>
              </a:rPr>
              <a:t>9 Rules Redefined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6</a:t>
            </a:fld>
            <a:endParaRPr lang="en-US"/>
          </a:p>
        </p:txBody>
      </p:sp>
      <p:pic>
        <p:nvPicPr>
          <p:cNvPr id="6" name="RulesBook1.psd" descr="/Volumes/oLo_ServerNAS02/ work.NAS/hess2/SafetyDay/safetyDay2019/art/RulesBook1.ps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8" b="36252"/>
          <a:stretch/>
        </p:blipFill>
        <p:spPr>
          <a:xfrm>
            <a:off x="0" y="3496238"/>
            <a:ext cx="1950292" cy="1655362"/>
          </a:xfrm>
          <a:prstGeom prst="rect">
            <a:avLst/>
          </a:prstGeom>
          <a:effectLst>
            <a:outerShdw blurRad="165100" dist="38100" dir="2700000" sx="104000" sy="104000" algn="tl" rotWithShape="0">
              <a:prstClr val="black">
                <a:alpha val="18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46050" y="316590"/>
            <a:ext cx="876935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/>
              </a:rPr>
              <a:t>The Hess Rules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0064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7</a:t>
            </a:fld>
            <a:endParaRPr lang="en-US"/>
          </a:p>
        </p:txBody>
      </p:sp>
      <p:pic>
        <p:nvPicPr>
          <p:cNvPr id="7" name="brochureOpen1 copy.png" descr="/Volumes/oLo_ServerNAS02/ work.NAS/hess2/SafetyDay/Rules19/art/brochureOpen1 copy.png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r="3456" b="1252"/>
          <a:stretch/>
        </p:blipFill>
        <p:spPr>
          <a:xfrm>
            <a:off x="0" y="889000"/>
            <a:ext cx="9144000" cy="4254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6050" y="316590"/>
            <a:ext cx="8769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Updated Rules Poster and Brochure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34" y="1154130"/>
            <a:ext cx="2497666" cy="3762187"/>
          </a:xfrm>
          <a:prstGeom prst="rect">
            <a:avLst/>
          </a:prstGeom>
          <a:effectLst>
            <a:outerShdw blurRad="2032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5201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9174" y="1107846"/>
            <a:ext cx="9291406" cy="334397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E16F29"/>
                </a:solidFill>
              </a:rPr>
              <a:t> It starts with Occupational safety and Process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9324" y="1503360"/>
            <a:ext cx="7924260" cy="1334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4686" y="1507948"/>
            <a:ext cx="2630621" cy="110799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Arial Narrow"/>
                <a:cs typeface="Arial Narrow"/>
              </a:rPr>
              <a:t>OCCUPATIONAL SAFETY</a:t>
            </a:r>
          </a:p>
          <a:p>
            <a:r>
              <a:rPr lang="en-US" sz="1600" i="1" dirty="0">
                <a:solidFill>
                  <a:srgbClr val="008000"/>
                </a:solidFill>
              </a:rPr>
              <a:t>Preventing injuries and illnesses to ourselves and coworkers.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9551" y="1643413"/>
            <a:ext cx="3169649" cy="11028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91440" indent="-457200">
              <a:spcAft>
                <a:spcPts val="600"/>
              </a:spcAft>
            </a:pPr>
            <a:r>
              <a:rPr lang="en-US" sz="2000" baseline="30000" dirty="0"/>
              <a:t>• Largely controlled through workforce behaviors</a:t>
            </a:r>
          </a:p>
          <a:p>
            <a:pPr marL="91440" indent="-457200">
              <a:spcAft>
                <a:spcPts val="600"/>
              </a:spcAft>
            </a:pPr>
            <a:r>
              <a:rPr lang="en-US" sz="2000" baseline="30000" dirty="0"/>
              <a:t>• Performing Job Safety Analysis, Drops prevention, following Hess Rules &amp; safety procedures, etc.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840" y="1458000"/>
            <a:ext cx="1562100" cy="1422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9324" y="2956296"/>
            <a:ext cx="7924260" cy="146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4686" y="2963248"/>
            <a:ext cx="263062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Arial Narrow"/>
                <a:cs typeface="Arial Narrow"/>
              </a:rPr>
              <a:t>PROCESS SAFETY</a:t>
            </a:r>
          </a:p>
          <a:p>
            <a:r>
              <a:rPr lang="en-US" sz="1600" i="1" dirty="0">
                <a:solidFill>
                  <a:srgbClr val="28744D"/>
                </a:solidFill>
                <a:latin typeface="HelveticaNeue-Italic"/>
              </a:rPr>
              <a:t>LOPC incidents, which can escalate to Major Accident Events.</a:t>
            </a:r>
          </a:p>
          <a:p>
            <a:r>
              <a:rPr lang="en-US" sz="1600" b="1" i="1" dirty="0">
                <a:solidFill>
                  <a:srgbClr val="28744D"/>
                </a:solidFill>
                <a:latin typeface="HelveticaNeue-BoldItalic"/>
              </a:rPr>
              <a:t>Keep it in the Pipes!</a:t>
            </a:r>
            <a:r>
              <a:rPr lang="en-US" sz="1600" i="1" dirty="0">
                <a:solidFill>
                  <a:srgbClr val="008000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29551" y="3107181"/>
            <a:ext cx="3000316" cy="13080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1440" indent="-457200">
              <a:spcAft>
                <a:spcPts val="600"/>
              </a:spcAft>
            </a:pPr>
            <a:r>
              <a:rPr lang="en-US" sz="2000" baseline="30000" dirty="0"/>
              <a:t>• Largely controlled by equipment design, 33 operations and maintenance practices</a:t>
            </a:r>
          </a:p>
          <a:p>
            <a:pPr marL="91440" indent="-457200">
              <a:spcAft>
                <a:spcPts val="600"/>
              </a:spcAft>
            </a:pPr>
            <a:r>
              <a:rPr lang="en-US" sz="2000" baseline="30000" dirty="0"/>
              <a:t>• Design Standards, operating procedures, safety critical equipment maintenance, etc.</a:t>
            </a:r>
          </a:p>
        </p:txBody>
      </p:sp>
      <p:pic>
        <p:nvPicPr>
          <p:cNvPr id="15" name="Bakken_Winter_2013__Tinted.psd" descr="/Volumes/oLo_ServerNAS02/ work.NAS/hess2/art/bakken/Bakken_Winter_2013__Tinted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6" t="17984" r="3148"/>
          <a:stretch/>
        </p:blipFill>
        <p:spPr>
          <a:xfrm>
            <a:off x="6336816" y="2974012"/>
            <a:ext cx="1956768" cy="14506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1450" y="316590"/>
            <a:ext cx="876935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Our Goal is Zero Incidents</a:t>
            </a:r>
          </a:p>
        </p:txBody>
      </p:sp>
    </p:spTree>
    <p:extLst>
      <p:ext uri="{BB962C8B-B14F-4D97-AF65-F5344CB8AC3E}">
        <p14:creationId xmlns:p14="http://schemas.microsoft.com/office/powerpoint/2010/main" val="331214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With data and topic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6050" y="316590"/>
            <a:ext cx="8769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Customizable section for assets</a:t>
            </a:r>
          </a:p>
        </p:txBody>
      </p:sp>
    </p:spTree>
    <p:extLst>
      <p:ext uri="{BB962C8B-B14F-4D97-AF65-F5344CB8AC3E}">
        <p14:creationId xmlns:p14="http://schemas.microsoft.com/office/powerpoint/2010/main" val="277136254"/>
      </p:ext>
    </p:extLst>
  </p:cSld>
  <p:clrMapOvr>
    <a:masterClrMapping/>
  </p:clrMapOvr>
</p:sld>
</file>

<file path=ppt/theme/theme1.xml><?xml version="1.0" encoding="utf-8"?>
<a:theme xmlns:a="http://schemas.openxmlformats.org/drawingml/2006/main" name="text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228</Words>
  <Application>Microsoft Macintosh PowerPoint</Application>
  <PresentationFormat>On-screen Show (16:9)</PresentationFormat>
  <Paragraphs>52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 Narrow</vt:lpstr>
      <vt:lpstr>Calibri</vt:lpstr>
      <vt:lpstr>HelveticaNeue-BoldItalic</vt:lpstr>
      <vt:lpstr>HelveticaNeue-Italic</vt:lpstr>
      <vt:lpstr>HelveticaNeue-Medium</vt:lpstr>
      <vt:lpstr>HelveticaNeue-Roman</vt:lpstr>
      <vt:lpstr>text slide 2</vt:lpstr>
      <vt:lpstr>blank</vt:lpstr>
      <vt:lpstr>PowerPoint Presentation</vt:lpstr>
      <vt:lpstr>PowerPoint Presentation</vt:lpstr>
      <vt:lpstr>Welcome</vt:lpstr>
      <vt:lpstr>PowerPoint Presentation</vt:lpstr>
      <vt:lpstr>Why Rules</vt:lpstr>
      <vt:lpstr>PowerPoint Presentation</vt:lpstr>
      <vt:lpstr>PowerPoint Presentation</vt:lpstr>
      <vt:lpstr>PowerPoint Presentation</vt:lpstr>
      <vt:lpstr>With data and topic discussion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 L</dc:creator>
  <cp:lastModifiedBy>IT Group</cp:lastModifiedBy>
  <cp:revision>59</cp:revision>
  <dcterms:created xsi:type="dcterms:W3CDTF">2019-10-04T13:44:54Z</dcterms:created>
  <dcterms:modified xsi:type="dcterms:W3CDTF">2020-10-07T14:22:50Z</dcterms:modified>
</cp:coreProperties>
</file>